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91" r:id="rId3"/>
    <p:sldId id="292" r:id="rId4"/>
    <p:sldId id="258" r:id="rId5"/>
    <p:sldId id="298" r:id="rId6"/>
    <p:sldId id="293" r:id="rId7"/>
    <p:sldId id="294" r:id="rId8"/>
    <p:sldId id="299" r:id="rId9"/>
    <p:sldId id="300" r:id="rId10"/>
    <p:sldId id="302" r:id="rId11"/>
    <p:sldId id="301" r:id="rId12"/>
    <p:sldId id="303" r:id="rId13"/>
    <p:sldId id="259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37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0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1E2C8-85BC-478D-B079-308B54AC238F}" type="datetimeFigureOut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4C881-E97A-4922-BF82-30D71935F3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313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C881-E97A-4922-BF82-30D71935F34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818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C881-E97A-4922-BF82-30D71935F34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7809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C881-E97A-4922-BF82-30D71935F34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1393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C881-E97A-4922-BF82-30D71935F34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287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C881-E97A-4922-BF82-30D71935F34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3782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C881-E97A-4922-BF82-30D71935F34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0690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C881-E97A-4922-BF82-30D71935F34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499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C881-E97A-4922-BF82-30D71935F34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3798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C881-E97A-4922-BF82-30D71935F34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0080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C881-E97A-4922-BF82-30D71935F34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8327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C881-E97A-4922-BF82-30D71935F34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2055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C881-E97A-4922-BF82-30D71935F34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667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B205-01D3-4885-9870-CABAF670A6FE}" type="datetime1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7A23-B683-4FFD-8FE2-D7BAC3F3A0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349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1F6A-6D00-4984-93B2-6E34403EDD5B}" type="datetime1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7A23-B683-4FFD-8FE2-D7BAC3F3A0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326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9C0D-C7AB-45EF-A281-93B082AF7C1D}" type="datetime1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7A23-B683-4FFD-8FE2-D7BAC3F3A0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952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B366-23AF-4991-A404-D043744DB598}" type="datetime1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7A23-B683-4FFD-8FE2-D7BAC3F3A0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328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87CF-1FAF-4BBE-96DB-3925883F8FD6}" type="datetime1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7A23-B683-4FFD-8FE2-D7BAC3F3A0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92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4C72-80C7-4636-B5E3-A6CE03093CC0}" type="datetime1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7A23-B683-4FFD-8FE2-D7BAC3F3A0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488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DC12-9EA1-4C94-937C-F31369754304}" type="datetime1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7A23-B683-4FFD-8FE2-D7BAC3F3A0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8848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11CF-9EFC-4EF0-A81F-48868B7EB622}" type="datetime1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7A23-B683-4FFD-8FE2-D7BAC3F3A0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269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FCE0-1D15-4A60-B5EA-FA43C45DF2CF}" type="datetime1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7A23-B683-4FFD-8FE2-D7BAC3F3A0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908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D271-D516-4B2A-B4B1-9025759C2BF7}" type="datetime1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7A23-B683-4FFD-8FE2-D7BAC3F3A0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929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05FB-6C68-4053-8037-72C507793BFE}" type="datetime1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7A23-B683-4FFD-8FE2-D7BAC3F3A0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170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DAC17-2328-40EB-A5D2-B105455CCD34}" type="datetime1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17A23-B683-4FFD-8FE2-D7BAC3F3A0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139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798" y="2876513"/>
            <a:ext cx="11700403" cy="740086"/>
          </a:xfrm>
        </p:spPr>
        <p:txBody>
          <a:bodyPr>
            <a:no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3600" b="1" dirty="0"/>
              <a:t>«ВОЙНА КАК ОБЩЕСТВЕННО-ПОЛИТИЧЕСКОЕ ЯВЛЕНИЕ»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95012" y="4780388"/>
            <a:ext cx="2542458" cy="1041690"/>
          </a:xfrm>
        </p:spPr>
        <p:txBody>
          <a:bodyPr>
            <a:noAutofit/>
          </a:bodyPr>
          <a:lstStyle/>
          <a:p>
            <a:pPr algn="r"/>
            <a:r>
              <a:rPr lang="ru-RU" sz="1800" b="1" dirty="0"/>
              <a:t>Докладчик:</a:t>
            </a:r>
          </a:p>
          <a:p>
            <a:pPr algn="r"/>
            <a:r>
              <a:rPr lang="ru-RU" sz="2000" dirty="0"/>
              <a:t>к. филос. н., доцент</a:t>
            </a:r>
          </a:p>
          <a:p>
            <a:pPr algn="r"/>
            <a:r>
              <a:rPr lang="ru-RU" sz="2000" dirty="0" err="1"/>
              <a:t>Темнюк</a:t>
            </a:r>
            <a:r>
              <a:rPr lang="ru-RU" sz="2000" dirty="0"/>
              <a:t> Н. 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3933"/>
            <a:ext cx="2616654" cy="166025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17580F9-39DF-4C7A-BEC6-F2C824CD75C3}"/>
              </a:ext>
            </a:extLst>
          </p:cNvPr>
          <p:cNvSpPr/>
          <p:nvPr/>
        </p:nvSpPr>
        <p:spPr>
          <a:xfrm>
            <a:off x="2548467" y="235396"/>
            <a:ext cx="72305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Федеральное Государственное Бюджетное </a:t>
            </a:r>
            <a:r>
              <a:rPr lang="ru-RU" dirty="0" smtClean="0"/>
              <a:t>Учреждение</a:t>
            </a:r>
            <a:endParaRPr lang="ru-RU" dirty="0"/>
          </a:p>
          <a:p>
            <a:pPr algn="ctr"/>
            <a:r>
              <a:rPr lang="ru-RU" dirty="0"/>
              <a:t>Высшего Образования</a:t>
            </a:r>
          </a:p>
          <a:p>
            <a:pPr algn="ctr"/>
            <a:r>
              <a:rPr lang="ru-RU" dirty="0"/>
              <a:t>«Калининградский Государственный Технический Университет»</a:t>
            </a:r>
          </a:p>
          <a:p>
            <a:pPr algn="ctr"/>
            <a:r>
              <a:rPr lang="ru-RU" dirty="0"/>
              <a:t>«Балтийская Государственная Академия рыболовства и флота РФ»</a:t>
            </a:r>
          </a:p>
          <a:p>
            <a:pPr algn="ctr"/>
            <a:r>
              <a:rPr lang="ru-RU" dirty="0"/>
              <a:t>«Институт Инженерной Педагогики и Гуманитарной Подготовки»</a:t>
            </a:r>
          </a:p>
        </p:txBody>
      </p:sp>
    </p:spTree>
    <p:extLst>
      <p:ext uri="{BB962C8B-B14F-4D97-AF65-F5344CB8AC3E}">
        <p14:creationId xmlns="" xmlns:p14="http://schemas.microsoft.com/office/powerpoint/2010/main" val="3073700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/>
          </p:cNvSpPr>
          <p:nvPr/>
        </p:nvSpPr>
        <p:spPr>
          <a:xfrm>
            <a:off x="0" y="0"/>
            <a:ext cx="9316528" cy="836763"/>
          </a:xfrm>
          <a:prstGeom prst="rect">
            <a:avLst/>
          </a:prstGeom>
          <a:solidFill>
            <a:srgbClr val="11337B"/>
          </a:solidFill>
          <a:ln>
            <a:solidFill>
              <a:srgbClr val="113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" y="146520"/>
            <a:ext cx="8858250" cy="543719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Война это: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2792" y="-1"/>
            <a:ext cx="2789208" cy="836763"/>
          </a:xfrm>
          <a:prstGeom prst="rect">
            <a:avLst/>
          </a:prstGeom>
          <a:solidFill>
            <a:srgbClr val="11337B"/>
          </a:solidFill>
        </p:spPr>
      </p:pic>
      <p:sp>
        <p:nvSpPr>
          <p:cNvPr id="6" name="Прямоугольник 5"/>
          <p:cNvSpPr/>
          <p:nvPr/>
        </p:nvSpPr>
        <p:spPr>
          <a:xfrm>
            <a:off x="9316528" y="0"/>
            <a:ext cx="86264" cy="836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rgbClr val="113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316528" y="6457948"/>
            <a:ext cx="86264" cy="400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9402791" y="6457948"/>
            <a:ext cx="2778425" cy="400051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6740A04-70D3-4B13-BCF0-304938378A02}"/>
              </a:ext>
            </a:extLst>
          </p:cNvPr>
          <p:cNvSpPr/>
          <p:nvPr/>
        </p:nvSpPr>
        <p:spPr>
          <a:xfrm>
            <a:off x="463659" y="2595152"/>
            <a:ext cx="9789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8A6BCCF-F6C4-402C-AE1A-9814A2FFD789}"/>
              </a:ext>
            </a:extLst>
          </p:cNvPr>
          <p:cNvSpPr/>
          <p:nvPr/>
        </p:nvSpPr>
        <p:spPr>
          <a:xfrm>
            <a:off x="238126" y="1071206"/>
            <a:ext cx="1146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Уинстон Черчилль в книге «</a:t>
            </a:r>
            <a:r>
              <a:rPr lang="ru-RU" sz="2400" i="1" dirty="0"/>
              <a:t>Вторая мировая война</a:t>
            </a:r>
            <a:r>
              <a:rPr lang="ru-RU" sz="2400" dirty="0" smtClean="0"/>
              <a:t>» 6-ть томов, </a:t>
            </a:r>
            <a:r>
              <a:rPr lang="ru-RU" sz="2400" dirty="0"/>
              <a:t>(1948 год</a:t>
            </a:r>
            <a:r>
              <a:rPr lang="ru-RU" sz="2400" dirty="0" smtClean="0"/>
              <a:t>), </a:t>
            </a:r>
            <a:r>
              <a:rPr lang="ru-RU" sz="2400" dirty="0"/>
              <a:t>каждый том начинал словами «</a:t>
            </a:r>
            <a:r>
              <a:rPr lang="ru-RU" sz="2400" dirty="0" smtClean="0"/>
              <a:t>мораль этого труда»:   </a:t>
            </a:r>
            <a:endParaRPr lang="ru-RU" sz="24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22D1D738-127B-4E5A-921D-B00692B0111F}"/>
              </a:ext>
            </a:extLst>
          </p:cNvPr>
          <p:cNvGrpSpPr/>
          <p:nvPr/>
        </p:nvGrpSpPr>
        <p:grpSpPr>
          <a:xfrm>
            <a:off x="1270141" y="2490106"/>
            <a:ext cx="6002868" cy="2152787"/>
            <a:chOff x="3408567" y="2273509"/>
            <a:chExt cx="5185101" cy="2152787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623DB37E-1790-42C7-92BC-E31617165411}"/>
                </a:ext>
              </a:extLst>
            </p:cNvPr>
            <p:cNvSpPr/>
            <p:nvPr/>
          </p:nvSpPr>
          <p:spPr>
            <a:xfrm>
              <a:off x="3589868" y="2364193"/>
              <a:ext cx="500380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i="1" dirty="0"/>
                <a:t>В войне - </a:t>
              </a:r>
              <a:r>
                <a:rPr lang="ru-RU" sz="3200" i="1" dirty="0" smtClean="0"/>
                <a:t>решительность</a:t>
              </a:r>
              <a:r>
                <a:rPr lang="ru-RU" sz="3200" i="1" dirty="0"/>
                <a:t>,</a:t>
              </a:r>
            </a:p>
            <a:p>
              <a:r>
                <a:rPr lang="ru-RU" sz="3200" i="1" dirty="0"/>
                <a:t>В поражении - </a:t>
              </a:r>
              <a:r>
                <a:rPr lang="ru-RU" sz="3200" i="1" dirty="0" smtClean="0"/>
                <a:t>мужество, </a:t>
              </a:r>
              <a:endParaRPr lang="ru-RU" sz="3200" i="1" dirty="0"/>
            </a:p>
            <a:p>
              <a:r>
                <a:rPr lang="ru-RU" sz="3200" i="1" dirty="0"/>
                <a:t>В победе - великодушие, </a:t>
              </a:r>
            </a:p>
            <a:p>
              <a:r>
                <a:rPr lang="ru-RU" sz="3200" i="1" dirty="0"/>
                <a:t>В мире - добрая воля.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8D502962-6C65-4669-93DD-5CC191CCE7CB}"/>
                </a:ext>
              </a:extLst>
            </p:cNvPr>
            <p:cNvSpPr/>
            <p:nvPr/>
          </p:nvSpPr>
          <p:spPr>
            <a:xfrm>
              <a:off x="6939881" y="3778114"/>
              <a:ext cx="36260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”</a:t>
              </a:r>
              <a:endParaRPr lang="ru-RU" sz="3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AE9724C3-D600-4041-B032-DDD408CCADE9}"/>
                </a:ext>
              </a:extLst>
            </p:cNvPr>
            <p:cNvSpPr/>
            <p:nvPr/>
          </p:nvSpPr>
          <p:spPr>
            <a:xfrm>
              <a:off x="3408567" y="2273509"/>
              <a:ext cx="36260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3200" b="1" dirty="0">
                  <a:solidFill>
                    <a:srgbClr val="4472C4">
                      <a:lumMod val="75000"/>
                    </a:srgbClr>
                  </a:solidFill>
                </a:rPr>
                <a:t>“</a:t>
              </a:r>
              <a:endParaRPr lang="ru-RU" sz="3200" b="1" dirty="0">
                <a:solidFill>
                  <a:srgbClr val="4472C4">
                    <a:lumMod val="75000"/>
                  </a:srgbClr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57A7BCC9-3916-4B43-9D2A-F3254D008083}"/>
              </a:ext>
            </a:extLst>
          </p:cNvPr>
          <p:cNvGrpSpPr/>
          <p:nvPr/>
        </p:nvGrpSpPr>
        <p:grpSpPr>
          <a:xfrm>
            <a:off x="8305024" y="1750931"/>
            <a:ext cx="2778424" cy="4167636"/>
            <a:chOff x="8415090" y="1810197"/>
            <a:chExt cx="2778424" cy="4167636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A5E380FF-3B37-430F-9D12-BB8C4BEE6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15090" y="1810197"/>
              <a:ext cx="2778424" cy="4167636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3" name="Прямоугольник 2">
              <a:extLst>
                <a:ext uri="{FF2B5EF4-FFF2-40B4-BE49-F238E27FC236}">
                  <a16:creationId xmlns="" xmlns:a16="http://schemas.microsoft.com/office/drawing/2014/main" id="{28E08BA5-E512-41D9-B42D-2C850FD42A86}"/>
                </a:ext>
              </a:extLst>
            </p:cNvPr>
            <p:cNvSpPr/>
            <p:nvPr/>
          </p:nvSpPr>
          <p:spPr>
            <a:xfrm>
              <a:off x="9889067" y="1851887"/>
              <a:ext cx="1125869" cy="6530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762747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/>
          </p:cNvSpPr>
          <p:nvPr/>
        </p:nvSpPr>
        <p:spPr>
          <a:xfrm>
            <a:off x="0" y="0"/>
            <a:ext cx="9316528" cy="836763"/>
          </a:xfrm>
          <a:prstGeom prst="rect">
            <a:avLst/>
          </a:prstGeom>
          <a:solidFill>
            <a:srgbClr val="11337B"/>
          </a:solidFill>
          <a:ln>
            <a:solidFill>
              <a:srgbClr val="113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" y="146520"/>
            <a:ext cx="8858250" cy="543719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Война это: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2792" y="-1"/>
            <a:ext cx="2789208" cy="836763"/>
          </a:xfrm>
          <a:prstGeom prst="rect">
            <a:avLst/>
          </a:prstGeom>
          <a:solidFill>
            <a:srgbClr val="11337B"/>
          </a:solidFill>
        </p:spPr>
      </p:pic>
      <p:sp>
        <p:nvSpPr>
          <p:cNvPr id="6" name="Прямоугольник 5"/>
          <p:cNvSpPr/>
          <p:nvPr/>
        </p:nvSpPr>
        <p:spPr>
          <a:xfrm>
            <a:off x="9316528" y="0"/>
            <a:ext cx="86264" cy="836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rgbClr val="113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316528" y="6457948"/>
            <a:ext cx="86264" cy="400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9402791" y="6457948"/>
            <a:ext cx="2778425" cy="400051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B93B330-31AD-440E-986B-CB5544843C52}"/>
              </a:ext>
            </a:extLst>
          </p:cNvPr>
          <p:cNvSpPr/>
          <p:nvPr/>
        </p:nvSpPr>
        <p:spPr>
          <a:xfrm>
            <a:off x="407111" y="1092775"/>
            <a:ext cx="1628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ВОЙНА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E5A26EC-8DBC-4E65-8628-79DB314BA169}"/>
              </a:ext>
            </a:extLst>
          </p:cNvPr>
          <p:cNvSpPr/>
          <p:nvPr/>
        </p:nvSpPr>
        <p:spPr>
          <a:xfrm>
            <a:off x="1900639" y="1185107"/>
            <a:ext cx="8390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- это продолжение политики насильственными методами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25A75EF-5EB6-4332-BF5C-C8BEDC698A32}"/>
              </a:ext>
            </a:extLst>
          </p:cNvPr>
          <p:cNvSpPr/>
          <p:nvPr/>
        </p:nvSpPr>
        <p:spPr>
          <a:xfrm>
            <a:off x="4638581" y="1739104"/>
            <a:ext cx="3003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Классификация войн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1D3CBFC-1DB6-43EA-8149-36B510710D4D}"/>
              </a:ext>
            </a:extLst>
          </p:cNvPr>
          <p:cNvSpPr/>
          <p:nvPr/>
        </p:nvSpPr>
        <p:spPr>
          <a:xfrm>
            <a:off x="238124" y="2917645"/>
            <a:ext cx="2301869" cy="584201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морально-политической оценке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D05C914-5821-4B29-A7FB-98C261D95478}"/>
              </a:ext>
            </a:extLst>
          </p:cNvPr>
          <p:cNvSpPr/>
          <p:nvPr/>
        </p:nvSpPr>
        <p:spPr>
          <a:xfrm>
            <a:off x="238125" y="3710986"/>
            <a:ext cx="1904289" cy="336579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Справедливые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CF25F42-855C-4919-A85F-4F3BEAF189D4}"/>
              </a:ext>
            </a:extLst>
          </p:cNvPr>
          <p:cNvSpPr/>
          <p:nvPr/>
        </p:nvSpPr>
        <p:spPr>
          <a:xfrm>
            <a:off x="238125" y="4236093"/>
            <a:ext cx="1904290" cy="336579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Несправедливые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4D009B83-3119-4114-A44D-63B2018E53EF}"/>
              </a:ext>
            </a:extLst>
          </p:cNvPr>
          <p:cNvCxnSpPr>
            <a:cxnSpLocks/>
          </p:cNvCxnSpPr>
          <p:nvPr/>
        </p:nvCxnSpPr>
        <p:spPr>
          <a:xfrm>
            <a:off x="2389013" y="3501846"/>
            <a:ext cx="0" cy="901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12BA7C62-5C90-42C8-9F83-9432EB22AECB}"/>
              </a:ext>
            </a:extLst>
          </p:cNvPr>
          <p:cNvCxnSpPr>
            <a:cxnSpLocks/>
          </p:cNvCxnSpPr>
          <p:nvPr/>
        </p:nvCxnSpPr>
        <p:spPr>
          <a:xfrm flipH="1">
            <a:off x="2142414" y="3880620"/>
            <a:ext cx="24659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991C6E5B-56DA-4B86-B66A-3C156235897B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2142415" y="4403038"/>
            <a:ext cx="246600" cy="13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5EC29906-B1B1-49C0-BA40-55393C65B697}"/>
              </a:ext>
            </a:extLst>
          </p:cNvPr>
          <p:cNvSpPr/>
          <p:nvPr/>
        </p:nvSpPr>
        <p:spPr>
          <a:xfrm>
            <a:off x="2786591" y="2917645"/>
            <a:ext cx="2632067" cy="584201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порождающему 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противоречию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959A8CD-A2C9-4F53-9170-9442A30CC89A}"/>
              </a:ext>
            </a:extLst>
          </p:cNvPr>
          <p:cNvSpPr/>
          <p:nvPr/>
        </p:nvSpPr>
        <p:spPr>
          <a:xfrm>
            <a:off x="238125" y="2392538"/>
            <a:ext cx="5180533" cy="336579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Политическое содержание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5F3DDE7C-AB42-4B59-9A76-D658C044CB27}"/>
              </a:ext>
            </a:extLst>
          </p:cNvPr>
          <p:cNvSpPr/>
          <p:nvPr/>
        </p:nvSpPr>
        <p:spPr>
          <a:xfrm>
            <a:off x="3208867" y="4244032"/>
            <a:ext cx="2209791" cy="455116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Между развивающимися странами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244C7468-5FEF-495D-9A79-21E31F0C593B}"/>
              </a:ext>
            </a:extLst>
          </p:cNvPr>
          <p:cNvSpPr/>
          <p:nvPr/>
        </p:nvSpPr>
        <p:spPr>
          <a:xfrm>
            <a:off x="3208867" y="3587061"/>
            <a:ext cx="2209791" cy="584200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Между развитыми и развивающимися странами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17741DED-5E4E-45C5-BF1C-6009C6124C78}"/>
              </a:ext>
            </a:extLst>
          </p:cNvPr>
          <p:cNvSpPr/>
          <p:nvPr/>
        </p:nvSpPr>
        <p:spPr>
          <a:xfrm>
            <a:off x="3208867" y="4795815"/>
            <a:ext cx="2209791" cy="455116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Между развитыми странами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1EA0E73A-14A6-4DD6-8DF5-AA9AF6B885A4}"/>
              </a:ext>
            </a:extLst>
          </p:cNvPr>
          <p:cNvSpPr/>
          <p:nvPr/>
        </p:nvSpPr>
        <p:spPr>
          <a:xfrm>
            <a:off x="3208867" y="5323751"/>
            <a:ext cx="2209791" cy="455116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Гражданские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B56F8AE9-3A2F-47E6-9770-AFC4A222E783}"/>
              </a:ext>
            </a:extLst>
          </p:cNvPr>
          <p:cNvCxnSpPr>
            <a:cxnSpLocks/>
          </p:cNvCxnSpPr>
          <p:nvPr/>
        </p:nvCxnSpPr>
        <p:spPr>
          <a:xfrm>
            <a:off x="2963333" y="3501846"/>
            <a:ext cx="0" cy="20494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="" xmlns:a16="http://schemas.microsoft.com/office/drawing/2014/main" id="{7189478B-0E95-49B3-ACD1-E48FF218E96F}"/>
              </a:ext>
            </a:extLst>
          </p:cNvPr>
          <p:cNvCxnSpPr>
            <a:endCxn id="32" idx="1"/>
          </p:cNvCxnSpPr>
          <p:nvPr/>
        </p:nvCxnSpPr>
        <p:spPr>
          <a:xfrm>
            <a:off x="2963333" y="3879161"/>
            <a:ext cx="24553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="" xmlns:a16="http://schemas.microsoft.com/office/drawing/2014/main" id="{70A1A680-CF48-4A69-B5E8-6F84BF7DD3FC}"/>
              </a:ext>
            </a:extLst>
          </p:cNvPr>
          <p:cNvCxnSpPr>
            <a:endCxn id="31" idx="1"/>
          </p:cNvCxnSpPr>
          <p:nvPr/>
        </p:nvCxnSpPr>
        <p:spPr>
          <a:xfrm>
            <a:off x="2963333" y="4471590"/>
            <a:ext cx="24553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="" xmlns:a16="http://schemas.microsoft.com/office/drawing/2014/main" id="{C649197F-7E66-49C2-AB7C-3CC3EAE661CC}"/>
              </a:ext>
            </a:extLst>
          </p:cNvPr>
          <p:cNvCxnSpPr>
            <a:endCxn id="33" idx="1"/>
          </p:cNvCxnSpPr>
          <p:nvPr/>
        </p:nvCxnSpPr>
        <p:spPr>
          <a:xfrm>
            <a:off x="2963333" y="5023373"/>
            <a:ext cx="24553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="" xmlns:a16="http://schemas.microsoft.com/office/drawing/2014/main" id="{484931A7-F642-4332-AB6F-1882B5EE1A73}"/>
              </a:ext>
            </a:extLst>
          </p:cNvPr>
          <p:cNvCxnSpPr>
            <a:endCxn id="34" idx="1"/>
          </p:cNvCxnSpPr>
          <p:nvPr/>
        </p:nvCxnSpPr>
        <p:spPr>
          <a:xfrm>
            <a:off x="2963333" y="5551309"/>
            <a:ext cx="24553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="" xmlns:a16="http://schemas.microsoft.com/office/drawing/2014/main" id="{7E401B55-0279-49D2-8A58-AFB6D0AF2BAA}"/>
              </a:ext>
            </a:extLst>
          </p:cNvPr>
          <p:cNvCxnSpPr>
            <a:stCxn id="26" idx="2"/>
            <a:endCxn id="13" idx="0"/>
          </p:cNvCxnSpPr>
          <p:nvPr/>
        </p:nvCxnSpPr>
        <p:spPr>
          <a:xfrm flipH="1">
            <a:off x="1389059" y="2729117"/>
            <a:ext cx="1439333" cy="1885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="" xmlns:a16="http://schemas.microsoft.com/office/drawing/2014/main" id="{C2BFDC50-295A-4B3C-BDF9-5E3F31E4058F}"/>
              </a:ext>
            </a:extLst>
          </p:cNvPr>
          <p:cNvCxnSpPr>
            <a:stCxn id="26" idx="2"/>
            <a:endCxn id="25" idx="0"/>
          </p:cNvCxnSpPr>
          <p:nvPr/>
        </p:nvCxnSpPr>
        <p:spPr>
          <a:xfrm>
            <a:off x="2828392" y="2729117"/>
            <a:ext cx="1274233" cy="1885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48954DCB-2404-4711-B2C4-02AD3A457D1C}"/>
              </a:ext>
            </a:extLst>
          </p:cNvPr>
          <p:cNvSpPr/>
          <p:nvPr/>
        </p:nvSpPr>
        <p:spPr>
          <a:xfrm>
            <a:off x="6569592" y="2392538"/>
            <a:ext cx="5180533" cy="336579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Формы ведения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823D8AD8-7FDD-4E73-A425-0E1CC893B5E8}"/>
              </a:ext>
            </a:extLst>
          </p:cNvPr>
          <p:cNvSpPr/>
          <p:nvPr/>
        </p:nvSpPr>
        <p:spPr>
          <a:xfrm>
            <a:off x="6948594" y="3122945"/>
            <a:ext cx="2025302" cy="336579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масштабу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0C0342EA-91AE-4722-A8F6-8192F958108E}"/>
              </a:ext>
            </a:extLst>
          </p:cNvPr>
          <p:cNvSpPr/>
          <p:nvPr/>
        </p:nvSpPr>
        <p:spPr>
          <a:xfrm>
            <a:off x="9339216" y="2916222"/>
            <a:ext cx="1904289" cy="336579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Мировые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8954B88B-D258-4B4A-8234-8DF32DF20A42}"/>
              </a:ext>
            </a:extLst>
          </p:cNvPr>
          <p:cNvSpPr/>
          <p:nvPr/>
        </p:nvSpPr>
        <p:spPr>
          <a:xfrm>
            <a:off x="9339215" y="3333927"/>
            <a:ext cx="1904289" cy="336579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Локальные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55A132DE-A344-4CFD-9459-F201FE3E2DE4}"/>
              </a:ext>
            </a:extLst>
          </p:cNvPr>
          <p:cNvSpPr/>
          <p:nvPr/>
        </p:nvSpPr>
        <p:spPr>
          <a:xfrm>
            <a:off x="6940898" y="3804595"/>
            <a:ext cx="2065856" cy="698072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применяемому оружию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34CF5FA6-2836-4FF3-A564-0B5EB22F32C6}"/>
              </a:ext>
            </a:extLst>
          </p:cNvPr>
          <p:cNvSpPr/>
          <p:nvPr/>
        </p:nvSpPr>
        <p:spPr>
          <a:xfrm>
            <a:off x="9359660" y="3782763"/>
            <a:ext cx="1904289" cy="336579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Ядерные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6EC313A3-DC7E-46E4-ADCE-474FAAB11502}"/>
              </a:ext>
            </a:extLst>
          </p:cNvPr>
          <p:cNvSpPr/>
          <p:nvPr/>
        </p:nvSpPr>
        <p:spPr>
          <a:xfrm>
            <a:off x="9359660" y="4189933"/>
            <a:ext cx="1904289" cy="336579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Обычные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1D545976-FA21-4CE1-9544-2BEF55AF551C}"/>
              </a:ext>
            </a:extLst>
          </p:cNvPr>
          <p:cNvSpPr/>
          <p:nvPr/>
        </p:nvSpPr>
        <p:spPr>
          <a:xfrm>
            <a:off x="6940898" y="4719158"/>
            <a:ext cx="2065856" cy="577056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количеству участников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F67A87D1-4A85-4322-8945-5BBBE30E0CC8}"/>
              </a:ext>
            </a:extLst>
          </p:cNvPr>
          <p:cNvSpPr/>
          <p:nvPr/>
        </p:nvSpPr>
        <p:spPr>
          <a:xfrm>
            <a:off x="9339215" y="4619561"/>
            <a:ext cx="1904289" cy="336579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Коалиционные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81EF6785-7AEB-43D0-B104-CD04C4B06F88}"/>
              </a:ext>
            </a:extLst>
          </p:cNvPr>
          <p:cNvSpPr/>
          <p:nvPr/>
        </p:nvSpPr>
        <p:spPr>
          <a:xfrm>
            <a:off x="9339214" y="5045893"/>
            <a:ext cx="1904289" cy="336579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Двусторонние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AC921028-DA23-47DB-9E55-1FCB2D736A18}"/>
              </a:ext>
            </a:extLst>
          </p:cNvPr>
          <p:cNvSpPr/>
          <p:nvPr/>
        </p:nvSpPr>
        <p:spPr>
          <a:xfrm>
            <a:off x="6940898" y="5638718"/>
            <a:ext cx="2065856" cy="336579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длительности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A5C8BFF8-5223-46AF-81A1-0721578BF495}"/>
              </a:ext>
            </a:extLst>
          </p:cNvPr>
          <p:cNvSpPr/>
          <p:nvPr/>
        </p:nvSpPr>
        <p:spPr>
          <a:xfrm>
            <a:off x="9339214" y="5482043"/>
            <a:ext cx="1904289" cy="336579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Длительные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ABA10D78-CDB5-43BF-AB14-CF42AE07CFA4}"/>
              </a:ext>
            </a:extLst>
          </p:cNvPr>
          <p:cNvSpPr/>
          <p:nvPr/>
        </p:nvSpPr>
        <p:spPr>
          <a:xfrm>
            <a:off x="9339213" y="5901321"/>
            <a:ext cx="1904289" cy="336579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Скоротечные</a:t>
            </a:r>
          </a:p>
        </p:txBody>
      </p:sp>
      <p:cxnSp>
        <p:nvCxnSpPr>
          <p:cNvPr id="66" name="Прямая со стрелкой 65">
            <a:extLst>
              <a:ext uri="{FF2B5EF4-FFF2-40B4-BE49-F238E27FC236}">
                <a16:creationId xmlns="" xmlns:a16="http://schemas.microsoft.com/office/drawing/2014/main" id="{AC2DA698-FFAF-4510-A35D-3F90230E36A3}"/>
              </a:ext>
            </a:extLst>
          </p:cNvPr>
          <p:cNvCxnSpPr>
            <a:endCxn id="60" idx="1"/>
          </p:cNvCxnSpPr>
          <p:nvPr/>
        </p:nvCxnSpPr>
        <p:spPr>
          <a:xfrm flipV="1">
            <a:off x="6705600" y="5807008"/>
            <a:ext cx="235298" cy="11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Группа 92">
            <a:extLst>
              <a:ext uri="{FF2B5EF4-FFF2-40B4-BE49-F238E27FC236}">
                <a16:creationId xmlns="" xmlns:a16="http://schemas.microsoft.com/office/drawing/2014/main" id="{AD7E74DE-4A1D-4897-B97B-372C97B318FB}"/>
              </a:ext>
            </a:extLst>
          </p:cNvPr>
          <p:cNvGrpSpPr/>
          <p:nvPr/>
        </p:nvGrpSpPr>
        <p:grpSpPr>
          <a:xfrm>
            <a:off x="6680200" y="2739611"/>
            <a:ext cx="268394" cy="3112076"/>
            <a:chOff x="6680200" y="2739611"/>
            <a:chExt cx="268394" cy="3112076"/>
          </a:xfrm>
        </p:grpSpPr>
        <p:cxnSp>
          <p:nvCxnSpPr>
            <p:cNvPr id="64" name="Прямая соединительная линия 63">
              <a:extLst>
                <a:ext uri="{FF2B5EF4-FFF2-40B4-BE49-F238E27FC236}">
                  <a16:creationId xmlns="" xmlns:a16="http://schemas.microsoft.com/office/drawing/2014/main" id="{DE037AAA-E417-43DE-9480-7440DBDC7F69}"/>
                </a:ext>
              </a:extLst>
            </p:cNvPr>
            <p:cNvCxnSpPr/>
            <p:nvPr/>
          </p:nvCxnSpPr>
          <p:spPr>
            <a:xfrm>
              <a:off x="6680200" y="2739611"/>
              <a:ext cx="0" cy="311207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>
              <a:extLst>
                <a:ext uri="{FF2B5EF4-FFF2-40B4-BE49-F238E27FC236}">
                  <a16:creationId xmlns="" xmlns:a16="http://schemas.microsoft.com/office/drawing/2014/main" id="{4526BE76-C595-4A9C-9E69-0BD9DF197007}"/>
                </a:ext>
              </a:extLst>
            </p:cNvPr>
            <p:cNvCxnSpPr>
              <a:cxnSpLocks/>
              <a:endCxn id="57" idx="1"/>
            </p:cNvCxnSpPr>
            <p:nvPr/>
          </p:nvCxnSpPr>
          <p:spPr>
            <a:xfrm flipV="1">
              <a:off x="6680200" y="5007686"/>
              <a:ext cx="260698" cy="812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>
              <a:extLst>
                <a:ext uri="{FF2B5EF4-FFF2-40B4-BE49-F238E27FC236}">
                  <a16:creationId xmlns="" xmlns:a16="http://schemas.microsoft.com/office/drawing/2014/main" id="{89F41903-EF0F-474A-848F-8B8188D3AEEF}"/>
                </a:ext>
              </a:extLst>
            </p:cNvPr>
            <p:cNvCxnSpPr>
              <a:endCxn id="54" idx="1"/>
            </p:cNvCxnSpPr>
            <p:nvPr/>
          </p:nvCxnSpPr>
          <p:spPr>
            <a:xfrm>
              <a:off x="6680200" y="4153631"/>
              <a:ext cx="26069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>
              <a:extLst>
                <a:ext uri="{FF2B5EF4-FFF2-40B4-BE49-F238E27FC236}">
                  <a16:creationId xmlns="" xmlns:a16="http://schemas.microsoft.com/office/drawing/2014/main" id="{667B6A16-233A-4AFF-AB1B-3FF4764B29E1}"/>
                </a:ext>
              </a:extLst>
            </p:cNvPr>
            <p:cNvCxnSpPr>
              <a:endCxn id="51" idx="1"/>
            </p:cNvCxnSpPr>
            <p:nvPr/>
          </p:nvCxnSpPr>
          <p:spPr>
            <a:xfrm>
              <a:off x="6680200" y="3291234"/>
              <a:ext cx="268394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Прямая со стрелкой 75">
            <a:extLst>
              <a:ext uri="{FF2B5EF4-FFF2-40B4-BE49-F238E27FC236}">
                <a16:creationId xmlns="" xmlns:a16="http://schemas.microsoft.com/office/drawing/2014/main" id="{8B0B3A54-BAFC-4F46-B43D-737C8D162AF3}"/>
              </a:ext>
            </a:extLst>
          </p:cNvPr>
          <p:cNvCxnSpPr>
            <a:stCxn id="51" idx="3"/>
            <a:endCxn id="52" idx="1"/>
          </p:cNvCxnSpPr>
          <p:nvPr/>
        </p:nvCxnSpPr>
        <p:spPr>
          <a:xfrm flipV="1">
            <a:off x="8973896" y="3084512"/>
            <a:ext cx="365320" cy="2067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="" xmlns:a16="http://schemas.microsoft.com/office/drawing/2014/main" id="{43E984AA-FC57-476C-8D9E-B88CAEA78E89}"/>
              </a:ext>
            </a:extLst>
          </p:cNvPr>
          <p:cNvCxnSpPr>
            <a:stCxn id="51" idx="3"/>
            <a:endCxn id="53" idx="1"/>
          </p:cNvCxnSpPr>
          <p:nvPr/>
        </p:nvCxnSpPr>
        <p:spPr>
          <a:xfrm>
            <a:off x="8973896" y="3291235"/>
            <a:ext cx="365319" cy="2109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="" xmlns:a16="http://schemas.microsoft.com/office/drawing/2014/main" id="{3B70D832-448A-4EC1-9EF3-A14D948FF25B}"/>
              </a:ext>
            </a:extLst>
          </p:cNvPr>
          <p:cNvCxnSpPr>
            <a:stCxn id="54" idx="3"/>
            <a:endCxn id="55" idx="1"/>
          </p:cNvCxnSpPr>
          <p:nvPr/>
        </p:nvCxnSpPr>
        <p:spPr>
          <a:xfrm flipV="1">
            <a:off x="9006754" y="3951053"/>
            <a:ext cx="352906" cy="2025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>
            <a:extLst>
              <a:ext uri="{FF2B5EF4-FFF2-40B4-BE49-F238E27FC236}">
                <a16:creationId xmlns="" xmlns:a16="http://schemas.microsoft.com/office/drawing/2014/main" id="{9FD8A4F0-5F8A-4737-B03C-9F249F6158B9}"/>
              </a:ext>
            </a:extLst>
          </p:cNvPr>
          <p:cNvCxnSpPr>
            <a:stCxn id="54" idx="3"/>
            <a:endCxn id="56" idx="1"/>
          </p:cNvCxnSpPr>
          <p:nvPr/>
        </p:nvCxnSpPr>
        <p:spPr>
          <a:xfrm>
            <a:off x="9006754" y="4153631"/>
            <a:ext cx="352906" cy="2045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="" xmlns:a16="http://schemas.microsoft.com/office/drawing/2014/main" id="{E758832A-C95E-4CA1-93B0-961A528D536F}"/>
              </a:ext>
            </a:extLst>
          </p:cNvPr>
          <p:cNvCxnSpPr>
            <a:stCxn id="57" idx="3"/>
            <a:endCxn id="58" idx="1"/>
          </p:cNvCxnSpPr>
          <p:nvPr/>
        </p:nvCxnSpPr>
        <p:spPr>
          <a:xfrm flipV="1">
            <a:off x="9006754" y="4787851"/>
            <a:ext cx="332461" cy="2198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="" xmlns:a16="http://schemas.microsoft.com/office/drawing/2014/main" id="{237640A9-9245-45CB-B453-A9F9B0C59BF8}"/>
              </a:ext>
            </a:extLst>
          </p:cNvPr>
          <p:cNvCxnSpPr>
            <a:stCxn id="57" idx="3"/>
            <a:endCxn id="59" idx="1"/>
          </p:cNvCxnSpPr>
          <p:nvPr/>
        </p:nvCxnSpPr>
        <p:spPr>
          <a:xfrm>
            <a:off x="9006754" y="5007686"/>
            <a:ext cx="332460" cy="2064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>
            <a:extLst>
              <a:ext uri="{FF2B5EF4-FFF2-40B4-BE49-F238E27FC236}">
                <a16:creationId xmlns="" xmlns:a16="http://schemas.microsoft.com/office/drawing/2014/main" id="{91FDDD18-D3E1-475A-9335-9FA57C5D515A}"/>
              </a:ext>
            </a:extLst>
          </p:cNvPr>
          <p:cNvCxnSpPr>
            <a:stCxn id="60" idx="3"/>
            <a:endCxn id="61" idx="1"/>
          </p:cNvCxnSpPr>
          <p:nvPr/>
        </p:nvCxnSpPr>
        <p:spPr>
          <a:xfrm flipV="1">
            <a:off x="9006754" y="5650333"/>
            <a:ext cx="332460" cy="1566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>
            <a:extLst>
              <a:ext uri="{FF2B5EF4-FFF2-40B4-BE49-F238E27FC236}">
                <a16:creationId xmlns="" xmlns:a16="http://schemas.microsoft.com/office/drawing/2014/main" id="{40ED69D0-91F3-4A56-B260-54FB08A02B03}"/>
              </a:ext>
            </a:extLst>
          </p:cNvPr>
          <p:cNvCxnSpPr>
            <a:stCxn id="60" idx="3"/>
            <a:endCxn id="62" idx="1"/>
          </p:cNvCxnSpPr>
          <p:nvPr/>
        </p:nvCxnSpPr>
        <p:spPr>
          <a:xfrm>
            <a:off x="9006754" y="5807008"/>
            <a:ext cx="332459" cy="2626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443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F0DA0E2-DBB9-437E-A235-93FC27FB6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508" y="4791392"/>
            <a:ext cx="2838450" cy="16097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>
            <a:spLocks/>
          </p:cNvSpPr>
          <p:nvPr/>
        </p:nvSpPr>
        <p:spPr>
          <a:xfrm>
            <a:off x="0" y="0"/>
            <a:ext cx="9316528" cy="836763"/>
          </a:xfrm>
          <a:prstGeom prst="rect">
            <a:avLst/>
          </a:prstGeom>
          <a:solidFill>
            <a:srgbClr val="11337B"/>
          </a:solidFill>
          <a:ln>
            <a:solidFill>
              <a:srgbClr val="113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" y="146520"/>
            <a:ext cx="8858250" cy="543719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Гибридная война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02792" y="-1"/>
            <a:ext cx="2789208" cy="836763"/>
          </a:xfrm>
          <a:prstGeom prst="rect">
            <a:avLst/>
          </a:prstGeom>
          <a:solidFill>
            <a:srgbClr val="11337B"/>
          </a:solidFill>
        </p:spPr>
      </p:pic>
      <p:sp>
        <p:nvSpPr>
          <p:cNvPr id="6" name="Прямоугольник 5"/>
          <p:cNvSpPr/>
          <p:nvPr/>
        </p:nvSpPr>
        <p:spPr>
          <a:xfrm>
            <a:off x="9316528" y="0"/>
            <a:ext cx="86264" cy="836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rgbClr val="113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316528" y="6457948"/>
            <a:ext cx="86264" cy="400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9402791" y="6457948"/>
            <a:ext cx="2778425" cy="400051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6E48B6B-214F-4FB6-BE5D-CAAC6F566537}"/>
              </a:ext>
            </a:extLst>
          </p:cNvPr>
          <p:cNvSpPr/>
          <p:nvPr/>
        </p:nvSpPr>
        <p:spPr>
          <a:xfrm>
            <a:off x="477282" y="1050071"/>
            <a:ext cx="3109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Гибридная </a:t>
            </a:r>
            <a:r>
              <a:rPr lang="ru-RU" sz="3200" b="1" dirty="0">
                <a:solidFill>
                  <a:srgbClr val="0070C0"/>
                </a:solidFill>
              </a:rPr>
              <a:t>война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CEDA264-1FC2-48F4-93C8-A6A4FE5A3DD8}"/>
              </a:ext>
            </a:extLst>
          </p:cNvPr>
          <p:cNvSpPr/>
          <p:nvPr/>
        </p:nvSpPr>
        <p:spPr>
          <a:xfrm>
            <a:off x="3392439" y="1152789"/>
            <a:ext cx="5564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это новая категория войн, появившаяся в 21 веке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D705258-5088-40D4-970C-F2CECC240FFE}"/>
              </a:ext>
            </a:extLst>
          </p:cNvPr>
          <p:cNvSpPr/>
          <p:nvPr/>
        </p:nvSpPr>
        <p:spPr>
          <a:xfrm>
            <a:off x="1244598" y="1699134"/>
            <a:ext cx="104055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вид враждебных действий, при котором нападающая сторона </a:t>
            </a:r>
            <a:r>
              <a:rPr lang="ru-RU" b="1" dirty="0">
                <a:solidFill>
                  <a:srgbClr val="0070C0"/>
                </a:solidFill>
              </a:rPr>
              <a:t>не прибегает к классическому военному вторжению</a:t>
            </a:r>
            <a:r>
              <a:rPr lang="ru-RU" dirty="0"/>
              <a:t>, а подавляет своего оппонента, используя сочетание скрытых операций, диверсий, кибервойны, а также оказывая поддержку повстанцам, действующим на территории противника.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04AD35B-938D-409A-BC2E-D263F64D0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000" y="2829908"/>
            <a:ext cx="4540780" cy="251930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3383488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316528" cy="836763"/>
          </a:xfrm>
          <a:prstGeom prst="rect">
            <a:avLst/>
          </a:prstGeom>
          <a:solidFill>
            <a:srgbClr val="11337B"/>
          </a:solidFill>
          <a:ln>
            <a:solidFill>
              <a:srgbClr val="113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" y="146520"/>
            <a:ext cx="8858250" cy="543719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Война, или В плену насилия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2792" y="-1"/>
            <a:ext cx="2789208" cy="836763"/>
          </a:xfrm>
          <a:prstGeom prst="rect">
            <a:avLst/>
          </a:prstGeom>
          <a:solidFill>
            <a:srgbClr val="11337B"/>
          </a:solidFill>
        </p:spPr>
      </p:pic>
      <p:sp>
        <p:nvSpPr>
          <p:cNvPr id="6" name="Прямоугольник 5"/>
          <p:cNvSpPr/>
          <p:nvPr/>
        </p:nvSpPr>
        <p:spPr>
          <a:xfrm>
            <a:off x="9316528" y="0"/>
            <a:ext cx="86264" cy="836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rgbClr val="113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316528" y="6457948"/>
            <a:ext cx="86264" cy="400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9402791" y="6457948"/>
            <a:ext cx="2778425" cy="400051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2593230-E389-4E53-A120-141FB5DAF2A1}"/>
              </a:ext>
            </a:extLst>
          </p:cNvPr>
          <p:cNvSpPr/>
          <p:nvPr/>
        </p:nvSpPr>
        <p:spPr>
          <a:xfrm>
            <a:off x="316353" y="983283"/>
            <a:ext cx="45865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Война, или В плену насилия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DBF27E3-B19F-4CC9-B756-B731E36BA424}"/>
              </a:ext>
            </a:extLst>
          </p:cNvPr>
          <p:cNvSpPr/>
          <p:nvPr/>
        </p:nvSpPr>
        <p:spPr>
          <a:xfrm>
            <a:off x="638086" y="1508526"/>
            <a:ext cx="10243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 своей книге Арсений Куманьков выделяет четыре главные политико-философских подхода к войне: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4AAC0A8-4A5D-4511-A12C-8A9E9377C2A6}"/>
              </a:ext>
            </a:extLst>
          </p:cNvPr>
          <p:cNvSpPr/>
          <p:nvPr/>
        </p:nvSpPr>
        <p:spPr>
          <a:xfrm>
            <a:off x="880263" y="1932826"/>
            <a:ext cx="4778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1. Политический реализм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C2DBD21-F198-4D83-8A46-2EB399CCEACA}"/>
              </a:ext>
            </a:extLst>
          </p:cNvPr>
          <p:cNvSpPr/>
          <p:nvPr/>
        </p:nvSpPr>
        <p:spPr>
          <a:xfrm>
            <a:off x="1093240" y="2389218"/>
            <a:ext cx="10005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Государство руководствуется не моралью, а интересами. И «война в этой системе – инструмент регулирования межгосударственных отношений»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F96FA19-D48A-4C1A-B41E-19507C42B15F}"/>
              </a:ext>
            </a:extLst>
          </p:cNvPr>
          <p:cNvSpPr/>
          <p:nvPr/>
        </p:nvSpPr>
        <p:spPr>
          <a:xfrm>
            <a:off x="862251" y="3062581"/>
            <a:ext cx="2908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2. Милитаризм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669B1A5-5776-446D-BA3C-029704EC6EF1}"/>
              </a:ext>
            </a:extLst>
          </p:cNvPr>
          <p:cNvSpPr/>
          <p:nvPr/>
        </p:nvSpPr>
        <p:spPr>
          <a:xfrm>
            <a:off x="1093240" y="3557882"/>
            <a:ext cx="2176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Оправдывает войну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5C34CF6-D828-47F0-A44A-3A7A42D170BD}"/>
              </a:ext>
            </a:extLst>
          </p:cNvPr>
          <p:cNvSpPr/>
          <p:nvPr/>
        </p:nvSpPr>
        <p:spPr>
          <a:xfrm>
            <a:off x="875755" y="3997553"/>
            <a:ext cx="2489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3. Пацифизм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D6909FD-E1C6-47D9-8D10-E6591B6741FB}"/>
              </a:ext>
            </a:extLst>
          </p:cNvPr>
          <p:cNvSpPr/>
          <p:nvPr/>
        </p:nvSpPr>
        <p:spPr>
          <a:xfrm>
            <a:off x="1093240" y="4462747"/>
            <a:ext cx="8532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Исключает любую возможность насилия, не признает моральным любой вид войны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65026205-DC84-40A3-A6D1-4C961103AC0C}"/>
              </a:ext>
            </a:extLst>
          </p:cNvPr>
          <p:cNvSpPr/>
          <p:nvPr/>
        </p:nvSpPr>
        <p:spPr>
          <a:xfrm>
            <a:off x="857743" y="4812944"/>
            <a:ext cx="5820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4. Теория справедливой войны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5747207-B328-4B27-ACA8-4556C25E9040}"/>
              </a:ext>
            </a:extLst>
          </p:cNvPr>
          <p:cNvSpPr/>
          <p:nvPr/>
        </p:nvSpPr>
        <p:spPr>
          <a:xfrm>
            <a:off x="1093240" y="5328195"/>
            <a:ext cx="10112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Целью должно быть восстановление справедливости – её может объявить только легитимная власть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2626365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33977" y="2764765"/>
            <a:ext cx="6875253" cy="1302588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Arial Black" panose="020B0A04020102020204" pitchFamily="34" charset="0"/>
              </a:rPr>
              <a:t>Спасибо за внимание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50236" y="2173857"/>
            <a:ext cx="45719" cy="2484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7" y="2138837"/>
            <a:ext cx="4025949" cy="2554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0030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316528" cy="836763"/>
          </a:xfrm>
          <a:prstGeom prst="rect">
            <a:avLst/>
          </a:prstGeom>
          <a:solidFill>
            <a:srgbClr val="11337B"/>
          </a:solidFill>
          <a:ln>
            <a:solidFill>
              <a:srgbClr val="113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" y="146520"/>
            <a:ext cx="8858250" cy="543719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ФРАЗЫ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2792" y="-1"/>
            <a:ext cx="2789208" cy="836763"/>
          </a:xfrm>
          <a:prstGeom prst="rect">
            <a:avLst/>
          </a:prstGeom>
          <a:solidFill>
            <a:srgbClr val="11337B"/>
          </a:solidFill>
        </p:spPr>
      </p:pic>
      <p:sp>
        <p:nvSpPr>
          <p:cNvPr id="6" name="Прямоугольник 5"/>
          <p:cNvSpPr/>
          <p:nvPr/>
        </p:nvSpPr>
        <p:spPr>
          <a:xfrm>
            <a:off x="9316528" y="0"/>
            <a:ext cx="86264" cy="836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rgbClr val="113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316528" y="6457948"/>
            <a:ext cx="86264" cy="400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9402791" y="6457948"/>
            <a:ext cx="2778425" cy="400051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99826" y="115149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7726D093-DFDF-47FF-8604-74D62BC399C3}"/>
              </a:ext>
            </a:extLst>
          </p:cNvPr>
          <p:cNvSpPr/>
          <p:nvPr/>
        </p:nvSpPr>
        <p:spPr>
          <a:xfrm>
            <a:off x="3542871" y="3570590"/>
            <a:ext cx="5140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Куда и где ставить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запятую</a:t>
            </a:r>
            <a:r>
              <a:rPr lang="ru-RU" sz="3200" dirty="0"/>
              <a:t> </a:t>
            </a:r>
            <a:r>
              <a:rPr lang="ru-RU" sz="3200" b="1" dirty="0"/>
              <a:t>?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AE9840C6-3B9E-48FC-96A2-065CEEB49C5D}"/>
              </a:ext>
            </a:extLst>
          </p:cNvPr>
          <p:cNvGrpSpPr/>
          <p:nvPr/>
        </p:nvGrpSpPr>
        <p:grpSpPr>
          <a:xfrm>
            <a:off x="882681" y="1538738"/>
            <a:ext cx="5727530" cy="1498676"/>
            <a:chOff x="552480" y="1467771"/>
            <a:chExt cx="5727530" cy="1498676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01738F5F-28D9-417F-BFD5-646538605DC9}"/>
                </a:ext>
              </a:extLst>
            </p:cNvPr>
            <p:cNvSpPr/>
            <p:nvPr/>
          </p:nvSpPr>
          <p:spPr>
            <a:xfrm>
              <a:off x="971184" y="1529326"/>
              <a:ext cx="503855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/>
                <a:t>Казнить нельзя помиловать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75653DA5-9DC5-4AE9-A85F-99D11010A12D}"/>
                </a:ext>
              </a:extLst>
            </p:cNvPr>
            <p:cNvSpPr/>
            <p:nvPr/>
          </p:nvSpPr>
          <p:spPr>
            <a:xfrm>
              <a:off x="971184" y="2320116"/>
              <a:ext cx="530882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/>
                <a:t>Воевать нельзя договориться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264DD4B1-C503-4001-8C26-5CA1A5238094}"/>
                </a:ext>
              </a:extLst>
            </p:cNvPr>
            <p:cNvSpPr/>
            <p:nvPr/>
          </p:nvSpPr>
          <p:spPr>
            <a:xfrm>
              <a:off x="552480" y="1467771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b="1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635FEB32-2DBE-43F0-9A2C-DADF5C5DD989}"/>
                </a:ext>
              </a:extLst>
            </p:cNvPr>
            <p:cNvSpPr/>
            <p:nvPr/>
          </p:nvSpPr>
          <p:spPr>
            <a:xfrm>
              <a:off x="552480" y="2258561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4000" b="1" dirty="0">
                  <a:solidFill>
                    <a:srgbClr val="5B9BD5">
                      <a:lumMod val="75000"/>
                    </a:srgbClr>
                  </a:solidFill>
                </a:rPr>
                <a:t>2</a:t>
              </a:r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B529DAF8-E834-4E3D-A5A2-9001D2B3F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6798" y="3301040"/>
            <a:ext cx="2230409" cy="29119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02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316528" cy="836763"/>
          </a:xfrm>
          <a:prstGeom prst="rect">
            <a:avLst/>
          </a:prstGeom>
          <a:solidFill>
            <a:srgbClr val="11337B"/>
          </a:solidFill>
          <a:ln>
            <a:solidFill>
              <a:srgbClr val="113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" y="146520"/>
            <a:ext cx="8858250" cy="543719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Из книги рекордов Гиннесса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2792" y="-1"/>
            <a:ext cx="2789208" cy="836763"/>
          </a:xfrm>
          <a:prstGeom prst="rect">
            <a:avLst/>
          </a:prstGeom>
          <a:solidFill>
            <a:srgbClr val="11337B"/>
          </a:solidFill>
        </p:spPr>
      </p:pic>
      <p:sp>
        <p:nvSpPr>
          <p:cNvPr id="6" name="Прямоугольник 5"/>
          <p:cNvSpPr/>
          <p:nvPr/>
        </p:nvSpPr>
        <p:spPr>
          <a:xfrm>
            <a:off x="9316528" y="0"/>
            <a:ext cx="86264" cy="836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rgbClr val="113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316528" y="6457948"/>
            <a:ext cx="86264" cy="400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9402791" y="6457948"/>
            <a:ext cx="2778425" cy="400051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99826" y="115149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CB810F7-2330-44DF-8EB7-935FA471DFA7}"/>
              </a:ext>
            </a:extLst>
          </p:cNvPr>
          <p:cNvSpPr/>
          <p:nvPr/>
        </p:nvSpPr>
        <p:spPr>
          <a:xfrm>
            <a:off x="238124" y="1089942"/>
            <a:ext cx="4359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Самая длительная война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0D42B64-5CEB-4B78-9E53-1AAB8A13BF6A}"/>
              </a:ext>
            </a:extLst>
          </p:cNvPr>
          <p:cNvSpPr/>
          <p:nvPr/>
        </p:nvSpPr>
        <p:spPr>
          <a:xfrm>
            <a:off x="854690" y="1551607"/>
            <a:ext cx="10541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Столетняя война между Англией и Францией (1338 – 1453 гг.) –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115 лет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CEDBD9C2-7B04-4497-95AA-875710C91246}"/>
              </a:ext>
            </a:extLst>
          </p:cNvPr>
          <p:cNvSpPr/>
          <p:nvPr/>
        </p:nvSpPr>
        <p:spPr>
          <a:xfrm>
            <a:off x="238125" y="2120994"/>
            <a:ext cx="4071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Самая короткая война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442DD10-49F7-4278-9FA0-5CDB93DE1996}"/>
              </a:ext>
            </a:extLst>
          </p:cNvPr>
          <p:cNvSpPr/>
          <p:nvPr/>
        </p:nvSpPr>
        <p:spPr>
          <a:xfrm>
            <a:off x="893392" y="2582659"/>
            <a:ext cx="1078214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Англо-занзибарская война, которая велась между Великобританией и Занзибарским султанатом с 9:02 27 августа 1896 года до 9:40 27 августа 1896 года -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всего 38 минут</a:t>
            </a:r>
            <a:endParaRPr lang="ru-RU" sz="2000" dirty="0"/>
          </a:p>
          <a:p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255F40C-592D-47F9-933B-313A50C60CF4}"/>
              </a:ext>
            </a:extLst>
          </p:cNvPr>
          <p:cNvSpPr/>
          <p:nvPr/>
        </p:nvSpPr>
        <p:spPr>
          <a:xfrm>
            <a:off x="893392" y="3429000"/>
            <a:ext cx="107821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Конфликт возник из-за разногласий вокруг наследования власти на острове Занзибар, когда местный правитель, Халид ибн Баргаш, попытался занять трон без согласия Великобритании. После ультиматума британский флот начал обстрел королевского дворца, что привело к быстрому поражению Занзибара. Война завершилась почти сразу после её начала, и на трон был посажен пророссийский султан, поддерживаемый англичанами.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3028415-229A-4534-AC87-6137E8B0441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696" y="5119166"/>
            <a:ext cx="1248085" cy="12480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306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/>
          </p:cNvSpPr>
          <p:nvPr/>
        </p:nvSpPr>
        <p:spPr>
          <a:xfrm>
            <a:off x="0" y="0"/>
            <a:ext cx="9316528" cy="836763"/>
          </a:xfrm>
          <a:prstGeom prst="rect">
            <a:avLst/>
          </a:prstGeom>
          <a:solidFill>
            <a:srgbClr val="11337B"/>
          </a:solidFill>
          <a:ln>
            <a:solidFill>
              <a:srgbClr val="113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" y="146520"/>
            <a:ext cx="8858250" cy="54371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Основные подходы к рассмотрению сущности войны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2792" y="-1"/>
            <a:ext cx="2789208" cy="836763"/>
          </a:xfrm>
          <a:prstGeom prst="rect">
            <a:avLst/>
          </a:prstGeom>
          <a:solidFill>
            <a:srgbClr val="11337B"/>
          </a:solidFill>
        </p:spPr>
      </p:pic>
      <p:sp>
        <p:nvSpPr>
          <p:cNvPr id="6" name="Прямоугольник 5"/>
          <p:cNvSpPr/>
          <p:nvPr/>
        </p:nvSpPr>
        <p:spPr>
          <a:xfrm>
            <a:off x="9316528" y="0"/>
            <a:ext cx="86264" cy="836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rgbClr val="113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316528" y="6457948"/>
            <a:ext cx="86264" cy="400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9402791" y="6457948"/>
            <a:ext cx="2778425" cy="400051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3DA2DF93-863F-481F-85AE-DBD2F9A4D47F}"/>
              </a:ext>
            </a:extLst>
          </p:cNvPr>
          <p:cNvCxnSpPr>
            <a:cxnSpLocks/>
            <a:stCxn id="21" idx="1"/>
            <a:endCxn id="14" idx="0"/>
          </p:cNvCxnSpPr>
          <p:nvPr/>
        </p:nvCxnSpPr>
        <p:spPr>
          <a:xfrm flipH="1">
            <a:off x="1620369" y="1912557"/>
            <a:ext cx="3480879" cy="18691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7D78F693-B7B3-4F81-8CCF-55741F6595B2}"/>
              </a:ext>
            </a:extLst>
          </p:cNvPr>
          <p:cNvGrpSpPr/>
          <p:nvPr/>
        </p:nvGrpSpPr>
        <p:grpSpPr>
          <a:xfrm>
            <a:off x="277405" y="1527836"/>
            <a:ext cx="11637189" cy="3269507"/>
            <a:chOff x="298971" y="1087569"/>
            <a:chExt cx="11637189" cy="3269507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2E840898-1DB3-486F-831F-22EE6C05943F}"/>
                </a:ext>
              </a:extLst>
            </p:cNvPr>
            <p:cNvSpPr/>
            <p:nvPr/>
          </p:nvSpPr>
          <p:spPr>
            <a:xfrm>
              <a:off x="298971" y="3341413"/>
              <a:ext cx="26859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/>
                <a:t> явление </a:t>
              </a:r>
              <a:r>
                <a:rPr lang="ru-RU" sz="3200" b="1" dirty="0">
                  <a:solidFill>
                    <a:schemeClr val="accent1">
                      <a:lumMod val="75000"/>
                    </a:schemeClr>
                  </a:solidFill>
                </a:rPr>
                <a:t>историческое</a:t>
              </a:r>
              <a:endParaRPr lang="ru-RU" sz="2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449D0348-85FE-4BE0-8570-784B149BD05D}"/>
                </a:ext>
              </a:extLst>
            </p:cNvPr>
            <p:cNvSpPr/>
            <p:nvPr/>
          </p:nvSpPr>
          <p:spPr>
            <a:xfrm>
              <a:off x="4807748" y="3341412"/>
              <a:ext cx="25765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/>
                <a:t>явление </a:t>
              </a:r>
              <a:r>
                <a:rPr lang="ru-RU" sz="3200" b="1" dirty="0">
                  <a:solidFill>
                    <a:schemeClr val="accent1">
                      <a:lumMod val="75000"/>
                    </a:schemeClr>
                  </a:solidFill>
                </a:rPr>
                <a:t>социальное</a:t>
              </a:r>
              <a:endParaRPr lang="ru-RU" sz="2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30E744E2-E0CB-4867-B821-C5A5E96B2164}"/>
                </a:ext>
              </a:extLst>
            </p:cNvPr>
            <p:cNvSpPr/>
            <p:nvPr/>
          </p:nvSpPr>
          <p:spPr>
            <a:xfrm>
              <a:off x="9250233" y="3341412"/>
              <a:ext cx="26859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/>
                <a:t>явление </a:t>
              </a:r>
              <a:r>
                <a:rPr lang="ru-RU" sz="3200" b="1" dirty="0">
                  <a:solidFill>
                    <a:schemeClr val="accent1">
                      <a:lumMod val="75000"/>
                    </a:schemeClr>
                  </a:solidFill>
                </a:rPr>
                <a:t>политическое</a:t>
              </a:r>
              <a:r>
                <a:rPr lang="ru-RU" sz="2800" dirty="0"/>
                <a:t> 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304A3AEB-7093-4259-8419-331B9023D2A4}"/>
                </a:ext>
              </a:extLst>
            </p:cNvPr>
            <p:cNvSpPr/>
            <p:nvPr/>
          </p:nvSpPr>
          <p:spPr>
            <a:xfrm>
              <a:off x="5122814" y="1087569"/>
              <a:ext cx="194636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>
                  <a:solidFill>
                    <a:schemeClr val="accent5">
                      <a:lumMod val="75000"/>
                    </a:schemeClr>
                  </a:solidFill>
                </a:rPr>
                <a:t>ВОЙНА</a:t>
              </a:r>
            </a:p>
          </p:txBody>
        </p:sp>
        <p:cxnSp>
          <p:nvCxnSpPr>
            <p:cNvPr id="26" name="Прямая со стрелкой 25">
              <a:extLst>
                <a:ext uri="{FF2B5EF4-FFF2-40B4-BE49-F238E27FC236}">
                  <a16:creationId xmlns="" xmlns:a16="http://schemas.microsoft.com/office/drawing/2014/main" id="{9C6D525E-79FE-4851-B2A0-275CD470B903}"/>
                </a:ext>
              </a:extLst>
            </p:cNvPr>
            <p:cNvCxnSpPr>
              <a:stCxn id="21" idx="2"/>
              <a:endCxn id="17" idx="0"/>
            </p:cNvCxnSpPr>
            <p:nvPr/>
          </p:nvCxnSpPr>
          <p:spPr>
            <a:xfrm>
              <a:off x="6095998" y="1857010"/>
              <a:ext cx="0" cy="14844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>
              <a:extLst>
                <a:ext uri="{FF2B5EF4-FFF2-40B4-BE49-F238E27FC236}">
                  <a16:creationId xmlns="" xmlns:a16="http://schemas.microsoft.com/office/drawing/2014/main" id="{E75C157E-635D-4A3B-A712-AC1C6496E71A}"/>
                </a:ext>
              </a:extLst>
            </p:cNvPr>
            <p:cNvCxnSpPr>
              <a:cxnSpLocks/>
              <a:stCxn id="21" idx="3"/>
              <a:endCxn id="20" idx="0"/>
            </p:cNvCxnSpPr>
            <p:nvPr/>
          </p:nvCxnSpPr>
          <p:spPr>
            <a:xfrm>
              <a:off x="7069181" y="1472290"/>
              <a:ext cx="3524016" cy="186912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14388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/>
          </p:cNvSpPr>
          <p:nvPr/>
        </p:nvSpPr>
        <p:spPr>
          <a:xfrm>
            <a:off x="0" y="0"/>
            <a:ext cx="9316528" cy="836763"/>
          </a:xfrm>
          <a:prstGeom prst="rect">
            <a:avLst/>
          </a:prstGeom>
          <a:solidFill>
            <a:srgbClr val="11337B"/>
          </a:solidFill>
          <a:ln>
            <a:solidFill>
              <a:srgbClr val="113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" y="146520"/>
            <a:ext cx="8858250" cy="543719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Теория насилия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2792" y="-1"/>
            <a:ext cx="2789208" cy="836763"/>
          </a:xfrm>
          <a:prstGeom prst="rect">
            <a:avLst/>
          </a:prstGeom>
          <a:solidFill>
            <a:srgbClr val="11337B"/>
          </a:solidFill>
        </p:spPr>
      </p:pic>
      <p:sp>
        <p:nvSpPr>
          <p:cNvPr id="6" name="Прямоугольник 5"/>
          <p:cNvSpPr/>
          <p:nvPr/>
        </p:nvSpPr>
        <p:spPr>
          <a:xfrm>
            <a:off x="9316528" y="0"/>
            <a:ext cx="86264" cy="836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rgbClr val="113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316528" y="6457948"/>
            <a:ext cx="86264" cy="400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9402791" y="6457948"/>
            <a:ext cx="2778425" cy="400051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E7EAEF56-924C-4C15-830F-DA33DE3DBB88}"/>
              </a:ext>
            </a:extLst>
          </p:cNvPr>
          <p:cNvGrpSpPr/>
          <p:nvPr/>
        </p:nvGrpSpPr>
        <p:grpSpPr>
          <a:xfrm>
            <a:off x="759143" y="1083046"/>
            <a:ext cx="7491686" cy="815607"/>
            <a:chOff x="759143" y="1083046"/>
            <a:chExt cx="7491686" cy="815607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C22E98F5-BF1C-4C22-BA84-5B69A617F84E}"/>
                </a:ext>
              </a:extLst>
            </p:cNvPr>
            <p:cNvSpPr/>
            <p:nvPr/>
          </p:nvSpPr>
          <p:spPr>
            <a:xfrm>
              <a:off x="940443" y="1144601"/>
              <a:ext cx="55900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i="1" dirty="0"/>
                <a:t>Вечный мир разрушает общество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C82DACCB-1314-41FD-8754-BC1790FF9F1E}"/>
                </a:ext>
              </a:extLst>
            </p:cNvPr>
            <p:cNvSpPr/>
            <p:nvPr/>
          </p:nvSpPr>
          <p:spPr>
            <a:xfrm>
              <a:off x="759143" y="1083046"/>
              <a:ext cx="36260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“</a:t>
              </a:r>
              <a:endParaRPr lang="ru-RU" sz="3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A2183F0F-F138-4FE3-81CF-397E20501B05}"/>
                </a:ext>
              </a:extLst>
            </p:cNvPr>
            <p:cNvSpPr/>
            <p:nvPr/>
          </p:nvSpPr>
          <p:spPr>
            <a:xfrm>
              <a:off x="6349199" y="1113823"/>
              <a:ext cx="36260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”</a:t>
              </a:r>
              <a:endParaRPr lang="ru-RU" sz="3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91D10CDC-BAB4-448F-91CD-901D0460F6EF}"/>
                </a:ext>
              </a:extLst>
            </p:cNvPr>
            <p:cNvSpPr/>
            <p:nvPr/>
          </p:nvSpPr>
          <p:spPr>
            <a:xfrm>
              <a:off x="7078777" y="1498543"/>
              <a:ext cx="11720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/>
                <a:t>А. Гитлер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C3A9E730-FF83-41EB-9B3F-7392FFDF9530}"/>
              </a:ext>
            </a:extLst>
          </p:cNvPr>
          <p:cNvGrpSpPr/>
          <p:nvPr/>
        </p:nvGrpSpPr>
        <p:grpSpPr>
          <a:xfrm>
            <a:off x="759143" y="2044905"/>
            <a:ext cx="8211627" cy="815607"/>
            <a:chOff x="759143" y="1083046"/>
            <a:chExt cx="8211627" cy="815607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A98CF637-00F6-4E2A-9543-37B9D51195CF}"/>
                </a:ext>
              </a:extLst>
            </p:cNvPr>
            <p:cNvSpPr/>
            <p:nvPr/>
          </p:nvSpPr>
          <p:spPr>
            <a:xfrm>
              <a:off x="940443" y="1144601"/>
              <a:ext cx="40946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i="1" dirty="0"/>
                <a:t>Меч является осью мира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6F96FDB4-A15B-406E-8CE1-EDEA05CC0EE7}"/>
                </a:ext>
              </a:extLst>
            </p:cNvPr>
            <p:cNvSpPr/>
            <p:nvPr/>
          </p:nvSpPr>
          <p:spPr>
            <a:xfrm>
              <a:off x="759143" y="1083046"/>
              <a:ext cx="36260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“</a:t>
              </a:r>
              <a:endParaRPr lang="ru-RU" sz="3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708A0ABD-5A93-47A7-BB91-A79FB496F3D6}"/>
                </a:ext>
              </a:extLst>
            </p:cNvPr>
            <p:cNvSpPr/>
            <p:nvPr/>
          </p:nvSpPr>
          <p:spPr>
            <a:xfrm>
              <a:off x="4851522" y="1083046"/>
              <a:ext cx="36260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”</a:t>
              </a:r>
              <a:endParaRPr lang="ru-RU" sz="3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B596D592-9E6A-4F87-9A6B-20E8532D6760}"/>
                </a:ext>
              </a:extLst>
            </p:cNvPr>
            <p:cNvSpPr/>
            <p:nvPr/>
          </p:nvSpPr>
          <p:spPr>
            <a:xfrm>
              <a:off x="7078777" y="1498543"/>
              <a:ext cx="18919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/>
                <a:t>Шарль де Голль</a:t>
              </a:r>
              <a:endParaRPr lang="ru-RU" sz="2400" dirty="0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E42FB320-1694-4D17-BB54-12C57B3DE7DC}"/>
              </a:ext>
            </a:extLst>
          </p:cNvPr>
          <p:cNvGrpSpPr/>
          <p:nvPr/>
        </p:nvGrpSpPr>
        <p:grpSpPr>
          <a:xfrm>
            <a:off x="751896" y="3006764"/>
            <a:ext cx="7812735" cy="815607"/>
            <a:chOff x="759143" y="1083046"/>
            <a:chExt cx="7812735" cy="81560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427AC862-C65B-413B-85B2-7575DE661AA4}"/>
                </a:ext>
              </a:extLst>
            </p:cNvPr>
            <p:cNvSpPr/>
            <p:nvPr/>
          </p:nvSpPr>
          <p:spPr>
            <a:xfrm>
              <a:off x="940443" y="1144601"/>
              <a:ext cx="450899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i="1" dirty="0"/>
                <a:t>Винтовка рождает власть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98B54B0B-BF73-4F54-BC41-C3AD1534C2C3}"/>
                </a:ext>
              </a:extLst>
            </p:cNvPr>
            <p:cNvSpPr/>
            <p:nvPr/>
          </p:nvSpPr>
          <p:spPr>
            <a:xfrm>
              <a:off x="759143" y="1083046"/>
              <a:ext cx="36260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“</a:t>
              </a:r>
              <a:endParaRPr lang="ru-RU" sz="3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BEAE91BB-0D6B-421E-A9FF-AE117EFA9A81}"/>
                </a:ext>
              </a:extLst>
            </p:cNvPr>
            <p:cNvSpPr/>
            <p:nvPr/>
          </p:nvSpPr>
          <p:spPr>
            <a:xfrm>
              <a:off x="5268134" y="1083046"/>
              <a:ext cx="36260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”</a:t>
              </a:r>
              <a:endParaRPr lang="ru-RU" sz="3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B7F71064-A1D3-41F4-8038-49595BA46B4D}"/>
                </a:ext>
              </a:extLst>
            </p:cNvPr>
            <p:cNvSpPr/>
            <p:nvPr/>
          </p:nvSpPr>
          <p:spPr>
            <a:xfrm>
              <a:off x="7078777" y="1498543"/>
              <a:ext cx="14931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/>
                <a:t>Мао Цзэдун</a:t>
              </a:r>
              <a:endParaRPr lang="ru-RU" sz="2800" dirty="0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6468DF5D-9A59-45AC-B91B-06CB6A6689D7}"/>
              </a:ext>
            </a:extLst>
          </p:cNvPr>
          <p:cNvGrpSpPr/>
          <p:nvPr/>
        </p:nvGrpSpPr>
        <p:grpSpPr>
          <a:xfrm>
            <a:off x="751896" y="4067834"/>
            <a:ext cx="9902043" cy="926131"/>
            <a:chOff x="759143" y="1083046"/>
            <a:chExt cx="9902043" cy="926131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4148AAAE-2305-45A3-A22E-BEA9A5C22886}"/>
                </a:ext>
              </a:extLst>
            </p:cNvPr>
            <p:cNvSpPr/>
            <p:nvPr/>
          </p:nvSpPr>
          <p:spPr>
            <a:xfrm>
              <a:off x="940443" y="1144601"/>
              <a:ext cx="83031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i="1" dirty="0"/>
                <a:t>Война – есть ветер, который очищает общество  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00756EDA-C6A6-4298-B266-44C6C4870103}"/>
                </a:ext>
              </a:extLst>
            </p:cNvPr>
            <p:cNvSpPr/>
            <p:nvPr/>
          </p:nvSpPr>
          <p:spPr>
            <a:xfrm>
              <a:off x="759143" y="1083046"/>
              <a:ext cx="36260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“</a:t>
              </a:r>
              <a:endParaRPr lang="ru-RU" sz="3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E5A9B39A-8A5B-4617-AB4E-9FDF56A3AFB7}"/>
                </a:ext>
              </a:extLst>
            </p:cNvPr>
            <p:cNvSpPr/>
            <p:nvPr/>
          </p:nvSpPr>
          <p:spPr>
            <a:xfrm>
              <a:off x="8880950" y="1113823"/>
              <a:ext cx="36260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”</a:t>
              </a:r>
              <a:endParaRPr lang="ru-RU" sz="3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233C76D0-963B-424C-99D8-120D1BB45F1A}"/>
                </a:ext>
              </a:extLst>
            </p:cNvPr>
            <p:cNvSpPr/>
            <p:nvPr/>
          </p:nvSpPr>
          <p:spPr>
            <a:xfrm>
              <a:off x="9300877" y="1639845"/>
              <a:ext cx="13603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Георг Гегель</a:t>
              </a:r>
              <a:endParaRPr lang="ru-RU" sz="2800" dirty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DB003DDC-48A4-4831-8309-7643D4F5D595}"/>
              </a:ext>
            </a:extLst>
          </p:cNvPr>
          <p:cNvGrpSpPr/>
          <p:nvPr/>
        </p:nvGrpSpPr>
        <p:grpSpPr>
          <a:xfrm>
            <a:off x="703151" y="5160501"/>
            <a:ext cx="10556162" cy="941110"/>
            <a:chOff x="759143" y="1083046"/>
            <a:chExt cx="10556162" cy="941110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7FDE5C9A-31BD-490A-A583-A99787181CC4}"/>
                </a:ext>
              </a:extLst>
            </p:cNvPr>
            <p:cNvSpPr/>
            <p:nvPr/>
          </p:nvSpPr>
          <p:spPr>
            <a:xfrm>
              <a:off x="940443" y="1144601"/>
              <a:ext cx="75973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i="1" dirty="0"/>
                <a:t>Человек от его природы существо агрессивное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25B8C165-6B20-4837-9559-8F71BF678125}"/>
                </a:ext>
              </a:extLst>
            </p:cNvPr>
            <p:cNvSpPr/>
            <p:nvPr/>
          </p:nvSpPr>
          <p:spPr>
            <a:xfrm>
              <a:off x="759143" y="1083046"/>
              <a:ext cx="36260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“</a:t>
              </a:r>
              <a:endParaRPr lang="ru-RU" sz="3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61BA3090-E678-45A6-B853-4A4150ED495C}"/>
                </a:ext>
              </a:extLst>
            </p:cNvPr>
            <p:cNvSpPr/>
            <p:nvPr/>
          </p:nvSpPr>
          <p:spPr>
            <a:xfrm>
              <a:off x="8356479" y="1118017"/>
              <a:ext cx="36260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”</a:t>
              </a:r>
              <a:endParaRPr lang="ru-RU" sz="3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17A5734A-2970-47B8-A716-8796A83A51B6}"/>
                </a:ext>
              </a:extLst>
            </p:cNvPr>
            <p:cNvSpPr/>
            <p:nvPr/>
          </p:nvSpPr>
          <p:spPr>
            <a:xfrm>
              <a:off x="9604772" y="1654824"/>
              <a:ext cx="17105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Зигмунд Фрейд</a:t>
              </a:r>
              <a:endParaRPr lang="ru-RU" sz="28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73620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1479128-6E67-4ADD-BEA0-A860F5EA58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7104" y="4819510"/>
            <a:ext cx="2635497" cy="171526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>
            <a:spLocks/>
          </p:cNvSpPr>
          <p:nvPr/>
        </p:nvSpPr>
        <p:spPr>
          <a:xfrm>
            <a:off x="0" y="0"/>
            <a:ext cx="9316528" cy="836763"/>
          </a:xfrm>
          <a:prstGeom prst="rect">
            <a:avLst/>
          </a:prstGeom>
          <a:solidFill>
            <a:srgbClr val="11337B"/>
          </a:solidFill>
          <a:ln>
            <a:solidFill>
              <a:srgbClr val="113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" y="146520"/>
            <a:ext cx="8858250" cy="543719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Война это: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02792" y="-1"/>
            <a:ext cx="2789208" cy="836763"/>
          </a:xfrm>
          <a:prstGeom prst="rect">
            <a:avLst/>
          </a:prstGeom>
          <a:solidFill>
            <a:srgbClr val="11337B"/>
          </a:solidFill>
        </p:spPr>
      </p:pic>
      <p:sp>
        <p:nvSpPr>
          <p:cNvPr id="6" name="Прямоугольник 5"/>
          <p:cNvSpPr/>
          <p:nvPr/>
        </p:nvSpPr>
        <p:spPr>
          <a:xfrm>
            <a:off x="9316528" y="0"/>
            <a:ext cx="86264" cy="836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rgbClr val="113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316528" y="6457948"/>
            <a:ext cx="86264" cy="400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9402791" y="6457948"/>
            <a:ext cx="2778425" cy="400051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7177742-E1A8-478E-AB67-925EEB904BE2}"/>
              </a:ext>
            </a:extLst>
          </p:cNvPr>
          <p:cNvSpPr/>
          <p:nvPr/>
        </p:nvSpPr>
        <p:spPr>
          <a:xfrm>
            <a:off x="795733" y="983283"/>
            <a:ext cx="7127720" cy="39130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400" dirty="0"/>
              <a:t>Человеческое горе;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400" dirty="0"/>
              <a:t>Гибель людей;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400" dirty="0"/>
              <a:t>Кровь, слезы, страдания;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400" dirty="0"/>
              <a:t>Злость и ненависть;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400" dirty="0"/>
              <a:t>Разрушение материальных и духовных ценностей;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400" dirty="0"/>
              <a:t>Уродливое развитие экономики;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400" dirty="0"/>
              <a:t>Разрушение экологии.</a:t>
            </a:r>
            <a:endParaRPr lang="ru-RU" sz="2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D1352B3-CF69-4CCE-82F2-9D0674663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3180" y="876919"/>
            <a:ext cx="2693943" cy="183630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317F875-CDCA-4773-827A-FAAE1E786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4190" y="1795071"/>
            <a:ext cx="2778425" cy="370456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2028274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/>
          </p:cNvSpPr>
          <p:nvPr/>
        </p:nvSpPr>
        <p:spPr>
          <a:xfrm>
            <a:off x="0" y="0"/>
            <a:ext cx="9316528" cy="836763"/>
          </a:xfrm>
          <a:prstGeom prst="rect">
            <a:avLst/>
          </a:prstGeom>
          <a:solidFill>
            <a:srgbClr val="11337B"/>
          </a:solidFill>
          <a:ln>
            <a:solidFill>
              <a:srgbClr val="113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" y="146520"/>
            <a:ext cx="8858250" cy="543719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Война это: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2792" y="-1"/>
            <a:ext cx="2789208" cy="836763"/>
          </a:xfrm>
          <a:prstGeom prst="rect">
            <a:avLst/>
          </a:prstGeom>
          <a:solidFill>
            <a:srgbClr val="11337B"/>
          </a:solidFill>
        </p:spPr>
      </p:pic>
      <p:sp>
        <p:nvSpPr>
          <p:cNvPr id="6" name="Прямоугольник 5"/>
          <p:cNvSpPr/>
          <p:nvPr/>
        </p:nvSpPr>
        <p:spPr>
          <a:xfrm>
            <a:off x="9316528" y="0"/>
            <a:ext cx="86264" cy="836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rgbClr val="113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316528" y="6457948"/>
            <a:ext cx="86264" cy="400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9402791" y="6457948"/>
            <a:ext cx="2778425" cy="400051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7FE12FC-16AC-4865-AB48-61F568A1CB87}"/>
              </a:ext>
            </a:extLst>
          </p:cNvPr>
          <p:cNvSpPr/>
          <p:nvPr/>
        </p:nvSpPr>
        <p:spPr>
          <a:xfrm>
            <a:off x="314325" y="864865"/>
            <a:ext cx="6184835" cy="83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Самая кровопролитная война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42069EF-EF32-4F1B-89CC-AF3E8C143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0944" y="4559940"/>
            <a:ext cx="2451638" cy="199726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9852C07-E0AC-4753-BC61-885E404D4444}"/>
              </a:ext>
            </a:extLst>
          </p:cNvPr>
          <p:cNvSpPr/>
          <p:nvPr/>
        </p:nvSpPr>
        <p:spPr>
          <a:xfrm>
            <a:off x="665525" y="1604539"/>
            <a:ext cx="11206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Вторая мировая война (1939 – 1945 гг.) — крупнейший в истории конфликт, в котором участвовали более 70 стран. Она длилась шесть лет и затронула практически все уголки мира.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FBB7A3B-4D9F-4AB4-89E0-D14D93E8BED9}"/>
              </a:ext>
            </a:extLst>
          </p:cNvPr>
          <p:cNvSpPr/>
          <p:nvPr/>
        </p:nvSpPr>
        <p:spPr>
          <a:xfrm>
            <a:off x="314325" y="2345150"/>
            <a:ext cx="3986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54 миллиона жизней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FBE412A-5254-49C3-BA9D-628DBF533B74}"/>
              </a:ext>
            </a:extLst>
          </p:cNvPr>
          <p:cNvSpPr/>
          <p:nvPr/>
        </p:nvSpPr>
        <p:spPr>
          <a:xfrm>
            <a:off x="665525" y="2811694"/>
            <a:ext cx="112061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За годы войны мир потерял около 54 миллионов человек, что оставило незаживающие раны в каждой стране-участнице.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5E88F4EC-CE4D-4CD1-AF67-6C86FEB2CF50}"/>
              </a:ext>
            </a:extLst>
          </p:cNvPr>
          <p:cNvSpPr/>
          <p:nvPr/>
        </p:nvSpPr>
        <p:spPr>
          <a:xfrm>
            <a:off x="314325" y="3291445"/>
            <a:ext cx="2765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 2 раза больше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B43E195-4EC6-417A-914E-226A5530B936}"/>
              </a:ext>
            </a:extLst>
          </p:cNvPr>
          <p:cNvSpPr/>
          <p:nvPr/>
        </p:nvSpPr>
        <p:spPr>
          <a:xfrm>
            <a:off x="665525" y="3794323"/>
            <a:ext cx="111031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Во Второй мировой погибло 15,6 миллиона военнослужащих — это почти в два раза больше, чем в Первой мировой войне.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46CB478-9949-47F3-AC10-0428C7A40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02" y="4274074"/>
            <a:ext cx="2710723" cy="16649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FA1A49A-0E88-4BDC-8ADC-E97AA79EE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8180" y="4462952"/>
            <a:ext cx="4189209" cy="173553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704442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/>
          </p:cNvSpPr>
          <p:nvPr/>
        </p:nvSpPr>
        <p:spPr>
          <a:xfrm>
            <a:off x="0" y="0"/>
            <a:ext cx="9316528" cy="836763"/>
          </a:xfrm>
          <a:prstGeom prst="rect">
            <a:avLst/>
          </a:prstGeom>
          <a:solidFill>
            <a:srgbClr val="11337B"/>
          </a:solidFill>
          <a:ln>
            <a:solidFill>
              <a:srgbClr val="113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" y="146520"/>
            <a:ext cx="8858250" cy="543719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Война это: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2792" y="-1"/>
            <a:ext cx="2789208" cy="836763"/>
          </a:xfrm>
          <a:prstGeom prst="rect">
            <a:avLst/>
          </a:prstGeom>
          <a:solidFill>
            <a:srgbClr val="11337B"/>
          </a:solidFill>
        </p:spPr>
      </p:pic>
      <p:sp>
        <p:nvSpPr>
          <p:cNvPr id="6" name="Прямоугольник 5"/>
          <p:cNvSpPr/>
          <p:nvPr/>
        </p:nvSpPr>
        <p:spPr>
          <a:xfrm>
            <a:off x="9316528" y="0"/>
            <a:ext cx="86264" cy="836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rgbClr val="113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316528" y="6457948"/>
            <a:ext cx="86264" cy="400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9402791" y="6457948"/>
            <a:ext cx="2778425" cy="400051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C9E0492-10E8-41B9-9442-A0810B760286}"/>
              </a:ext>
            </a:extLst>
          </p:cNvPr>
          <p:cNvSpPr/>
          <p:nvPr/>
        </p:nvSpPr>
        <p:spPr>
          <a:xfrm>
            <a:off x="4083765" y="2249265"/>
            <a:ext cx="2381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человек погибло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72B009C-5D13-44B2-A820-F287279166A0}"/>
              </a:ext>
            </a:extLst>
          </p:cNvPr>
          <p:cNvSpPr/>
          <p:nvPr/>
        </p:nvSpPr>
        <p:spPr>
          <a:xfrm>
            <a:off x="238125" y="2844225"/>
            <a:ext cx="78016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Мирных лет за этот период лишь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294 года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7598D330-13DB-4A94-8B79-7B162A10919A}"/>
              </a:ext>
            </a:extLst>
          </p:cNvPr>
          <p:cNvSpPr/>
          <p:nvPr/>
        </p:nvSpPr>
        <p:spPr>
          <a:xfrm>
            <a:off x="173018" y="1024593"/>
            <a:ext cx="34163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75000"/>
                  </a:schemeClr>
                </a:solidFill>
              </a:rPr>
              <a:t>15 000 ВОЙН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6D878A6-4F6F-4229-9B79-C081FD41F33F}"/>
              </a:ext>
            </a:extLst>
          </p:cNvPr>
          <p:cNvSpPr/>
          <p:nvPr/>
        </p:nvSpPr>
        <p:spPr>
          <a:xfrm>
            <a:off x="3395820" y="1085650"/>
            <a:ext cx="85375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Произошло, по подсчетам экспертов, за последние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5,5 тысяч лет </a:t>
            </a:r>
            <a:r>
              <a:rPr lang="ru-RU" sz="2200" dirty="0"/>
              <a:t>– это около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3 войн в год 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429EDEBE-2CE8-4114-976B-33EC0C8E66A8}"/>
              </a:ext>
            </a:extLst>
          </p:cNvPr>
          <p:cNvSpPr/>
          <p:nvPr/>
        </p:nvSpPr>
        <p:spPr>
          <a:xfrm>
            <a:off x="631263" y="5310187"/>
            <a:ext cx="11060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Кровавый след войны тянется через всю историю развития общества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4DE9824E-A5DD-44F9-9D1D-98C940EB0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538" y="1916148"/>
            <a:ext cx="3963047" cy="267815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E68A4CD-50D6-484B-9765-445EE2278B9B}"/>
              </a:ext>
            </a:extLst>
          </p:cNvPr>
          <p:cNvSpPr/>
          <p:nvPr/>
        </p:nvSpPr>
        <p:spPr>
          <a:xfrm>
            <a:off x="258625" y="2188208"/>
            <a:ext cx="4056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Около 4 миллиардов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0AE52C3-9E87-4EF0-A2B2-49E5C5D87A47}"/>
              </a:ext>
            </a:extLst>
          </p:cNvPr>
          <p:cNvSpPr/>
          <p:nvPr/>
        </p:nvSpPr>
        <p:spPr>
          <a:xfrm>
            <a:off x="8839200" y="4614140"/>
            <a:ext cx="2328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Апофеоз войны. 1871</a:t>
            </a:r>
          </a:p>
          <a:p>
            <a:pPr algn="ctr"/>
            <a:r>
              <a:rPr lang="ru-RU" sz="1600" dirty="0"/>
              <a:t>Василий Верещагин</a:t>
            </a:r>
          </a:p>
        </p:txBody>
      </p:sp>
    </p:spTree>
    <p:extLst>
      <p:ext uri="{BB962C8B-B14F-4D97-AF65-F5344CB8AC3E}">
        <p14:creationId xmlns="" xmlns:p14="http://schemas.microsoft.com/office/powerpoint/2010/main" val="52756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/>
          </p:cNvSpPr>
          <p:nvPr/>
        </p:nvSpPr>
        <p:spPr>
          <a:xfrm>
            <a:off x="0" y="0"/>
            <a:ext cx="9316528" cy="836763"/>
          </a:xfrm>
          <a:prstGeom prst="rect">
            <a:avLst/>
          </a:prstGeom>
          <a:solidFill>
            <a:srgbClr val="11337B"/>
          </a:solidFill>
          <a:ln>
            <a:solidFill>
              <a:srgbClr val="113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" y="146520"/>
            <a:ext cx="8858250" cy="543719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Война это: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2792" y="-1"/>
            <a:ext cx="2789208" cy="836763"/>
          </a:xfrm>
          <a:prstGeom prst="rect">
            <a:avLst/>
          </a:prstGeom>
          <a:solidFill>
            <a:srgbClr val="11337B"/>
          </a:solidFill>
        </p:spPr>
      </p:pic>
      <p:sp>
        <p:nvSpPr>
          <p:cNvPr id="6" name="Прямоугольник 5"/>
          <p:cNvSpPr/>
          <p:nvPr/>
        </p:nvSpPr>
        <p:spPr>
          <a:xfrm>
            <a:off x="9316528" y="0"/>
            <a:ext cx="86264" cy="836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rgbClr val="113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316528" y="6457948"/>
            <a:ext cx="86264" cy="400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9402791" y="6457948"/>
            <a:ext cx="2778425" cy="400051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96E56FF-10B2-4D9E-83EC-A4260BF9EB99}"/>
              </a:ext>
            </a:extLst>
          </p:cNvPr>
          <p:cNvSpPr/>
          <p:nvPr/>
        </p:nvSpPr>
        <p:spPr>
          <a:xfrm>
            <a:off x="455360" y="983283"/>
            <a:ext cx="3881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Потери людей в войнах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9D4BB11D-8966-44B6-B330-CFFB79EE98FA}"/>
              </a:ext>
            </a:extLst>
          </p:cNvPr>
          <p:cNvSpPr/>
          <p:nvPr/>
        </p:nvSpPr>
        <p:spPr>
          <a:xfrm>
            <a:off x="1134226" y="1545301"/>
            <a:ext cx="1141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XVII </a:t>
            </a:r>
            <a:r>
              <a:rPr lang="ru-RU" sz="2800" b="1" dirty="0"/>
              <a:t>в.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E458A50-1403-4A4B-8224-0224BE1644EE}"/>
              </a:ext>
            </a:extLst>
          </p:cNvPr>
          <p:cNvSpPr/>
          <p:nvPr/>
        </p:nvSpPr>
        <p:spPr>
          <a:xfrm>
            <a:off x="1134226" y="1985072"/>
            <a:ext cx="1237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XVIII </a:t>
            </a:r>
            <a:r>
              <a:rPr lang="ru-RU" sz="2800" b="1" dirty="0"/>
              <a:t>в.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E96B43F-82D1-4E25-9194-2374B06B2F58}"/>
              </a:ext>
            </a:extLst>
          </p:cNvPr>
          <p:cNvSpPr/>
          <p:nvPr/>
        </p:nvSpPr>
        <p:spPr>
          <a:xfrm>
            <a:off x="1134225" y="2409973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XIX </a:t>
            </a:r>
            <a:r>
              <a:rPr lang="ru-RU" sz="2800" b="1" dirty="0"/>
              <a:t>в.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2ECF8EF-9B89-4A3F-A2E6-F0DEC9AA420B}"/>
              </a:ext>
            </a:extLst>
          </p:cNvPr>
          <p:cNvSpPr/>
          <p:nvPr/>
        </p:nvSpPr>
        <p:spPr>
          <a:xfrm>
            <a:off x="1134224" y="2849744"/>
            <a:ext cx="934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XX </a:t>
            </a:r>
            <a:r>
              <a:rPr lang="ru-RU" sz="2800" b="1" dirty="0"/>
              <a:t>в.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7371A006-E142-44B4-8158-5BB18F269AAD}"/>
              </a:ext>
            </a:extLst>
          </p:cNvPr>
          <p:cNvSpPr/>
          <p:nvPr/>
        </p:nvSpPr>
        <p:spPr>
          <a:xfrm>
            <a:off x="2275885" y="1602689"/>
            <a:ext cx="3260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- 3,5 </a:t>
            </a:r>
            <a:r>
              <a:rPr lang="ru-RU" sz="2400" dirty="0"/>
              <a:t>миллиона человек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B598870D-E8CA-4721-92B7-B637F04EB75A}"/>
              </a:ext>
            </a:extLst>
          </p:cNvPr>
          <p:cNvSpPr/>
          <p:nvPr/>
        </p:nvSpPr>
        <p:spPr>
          <a:xfrm>
            <a:off x="2275885" y="2015849"/>
            <a:ext cx="3260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- </a:t>
            </a:r>
            <a:r>
              <a:rPr lang="ru-RU" sz="2400" dirty="0"/>
              <a:t>5,5 миллиона человек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C66A2C06-7F1C-4931-B323-AFB87A9CE29D}"/>
              </a:ext>
            </a:extLst>
          </p:cNvPr>
          <p:cNvSpPr/>
          <p:nvPr/>
        </p:nvSpPr>
        <p:spPr>
          <a:xfrm>
            <a:off x="2246229" y="2459787"/>
            <a:ext cx="3416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- </a:t>
            </a:r>
            <a:r>
              <a:rPr lang="ru-RU" sz="2400" dirty="0"/>
              <a:t>16,1</a:t>
            </a:r>
            <a:r>
              <a:rPr lang="en-US" sz="2400" dirty="0"/>
              <a:t> </a:t>
            </a:r>
            <a:r>
              <a:rPr lang="ru-RU" sz="2400" dirty="0"/>
              <a:t>миллиона человек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34F9BD4E-8011-4177-AD4D-34CD6AC8F35F}"/>
              </a:ext>
            </a:extLst>
          </p:cNvPr>
          <p:cNvSpPr/>
          <p:nvPr/>
        </p:nvSpPr>
        <p:spPr>
          <a:xfrm>
            <a:off x="2246229" y="2894807"/>
            <a:ext cx="4354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- </a:t>
            </a:r>
            <a:r>
              <a:rPr lang="ru-RU" sz="2400" dirty="0"/>
              <a:t>более 100</a:t>
            </a:r>
            <a:r>
              <a:rPr lang="en-US" sz="2400" dirty="0"/>
              <a:t> </a:t>
            </a:r>
            <a:r>
              <a:rPr lang="ru-RU" sz="2400" dirty="0"/>
              <a:t>миллионов человек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17589739-CE36-4C07-900E-6023F0242ADD}"/>
              </a:ext>
            </a:extLst>
          </p:cNvPr>
          <p:cNvSpPr/>
          <p:nvPr/>
        </p:nvSpPr>
        <p:spPr>
          <a:xfrm>
            <a:off x="455360" y="3824072"/>
            <a:ext cx="4695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В ХХ веке произошло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2 мировые войны</a:t>
            </a:r>
            <a:r>
              <a:rPr lang="ru-RU" sz="2000" dirty="0"/>
              <a:t>: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B4807D49-0884-4F2E-9401-B64BB38FF4D9}"/>
              </a:ext>
            </a:extLst>
          </p:cNvPr>
          <p:cNvSpPr/>
          <p:nvPr/>
        </p:nvSpPr>
        <p:spPr>
          <a:xfrm>
            <a:off x="844659" y="4374349"/>
            <a:ext cx="10619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первую мировую войну погибло </a:t>
            </a:r>
            <a:r>
              <a:rPr lang="ru-RU" b="1" dirty="0">
                <a:solidFill>
                  <a:srgbClr val="0070C0"/>
                </a:solidFill>
              </a:rPr>
              <a:t>10 миллионов </a:t>
            </a:r>
            <a:r>
              <a:rPr lang="ru-RU" dirty="0"/>
              <a:t>человек, в ней приняло участие </a:t>
            </a:r>
            <a:r>
              <a:rPr lang="ru-RU" b="1" dirty="0">
                <a:solidFill>
                  <a:srgbClr val="0070C0"/>
                </a:solidFill>
              </a:rPr>
              <a:t>38 государств </a:t>
            </a:r>
            <a:r>
              <a:rPr lang="ru-RU" dirty="0"/>
              <a:t>и </a:t>
            </a:r>
            <a:r>
              <a:rPr lang="ru-RU" b="1" dirty="0">
                <a:solidFill>
                  <a:srgbClr val="0070C0"/>
                </a:solidFill>
              </a:rPr>
              <a:t>70 миллионов </a:t>
            </a:r>
            <a:r>
              <a:rPr lang="ru-RU" dirty="0"/>
              <a:t>человек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E1F2A54A-BBE4-4AEF-9D89-A8FA1B78AB2A}"/>
              </a:ext>
            </a:extLst>
          </p:cNvPr>
          <p:cNvSpPr/>
          <p:nvPr/>
        </p:nvSpPr>
        <p:spPr>
          <a:xfrm>
            <a:off x="844659" y="5119609"/>
            <a:ext cx="10619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 второй мировой войне погибло около </a:t>
            </a:r>
            <a:r>
              <a:rPr lang="ru-RU" b="1" dirty="0">
                <a:solidFill>
                  <a:srgbClr val="0070C0"/>
                </a:solidFill>
              </a:rPr>
              <a:t>60 миллионов </a:t>
            </a:r>
            <a:r>
              <a:rPr lang="ru-RU" dirty="0"/>
              <a:t>человек, в ней приняло участие </a:t>
            </a:r>
            <a:r>
              <a:rPr lang="ru-RU" b="1" dirty="0">
                <a:solidFill>
                  <a:srgbClr val="0070C0"/>
                </a:solidFill>
              </a:rPr>
              <a:t>61 государств</a:t>
            </a:r>
            <a:r>
              <a:rPr lang="ru-RU" dirty="0"/>
              <a:t> и </a:t>
            </a:r>
            <a:r>
              <a:rPr lang="ru-RU" b="1" dirty="0">
                <a:solidFill>
                  <a:srgbClr val="0070C0"/>
                </a:solidFill>
              </a:rPr>
              <a:t>1,7 миллиардов </a:t>
            </a:r>
            <a:r>
              <a:rPr lang="ru-RU" dirty="0"/>
              <a:t>человек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49D4F37-71B8-49B7-B748-9BB2CF48A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1511" y="1013056"/>
            <a:ext cx="2789208" cy="279383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37676CE-5069-46F6-9D50-A43FB66C3A41}"/>
              </a:ext>
            </a:extLst>
          </p:cNvPr>
          <p:cNvSpPr/>
          <p:nvPr/>
        </p:nvSpPr>
        <p:spPr>
          <a:xfrm>
            <a:off x="8853740" y="3718805"/>
            <a:ext cx="2124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/>
              <a:t>Солдат и смерть. 1917</a:t>
            </a:r>
          </a:p>
          <a:p>
            <a:pPr algn="ctr"/>
            <a:r>
              <a:rPr lang="ru-RU" sz="1600" dirty="0"/>
              <a:t>Ганс </a:t>
            </a:r>
            <a:r>
              <a:rPr lang="ru-RU" sz="1600" dirty="0" err="1"/>
              <a:t>Ларвин</a:t>
            </a:r>
            <a:r>
              <a:rPr lang="ru-RU" sz="16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3662527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3044</TotalTime>
  <Words>764</Words>
  <Application>Microsoft Office PowerPoint</Application>
  <PresentationFormat>Произвольный</PresentationFormat>
  <Paragraphs>162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«ВОЙНА КАК ОБЩЕСТВЕННО-ПОЛИТИЧЕСКОЕ ЯВЛЕНИЕ»</vt:lpstr>
      <vt:lpstr>ФРАЗЫ</vt:lpstr>
      <vt:lpstr>Из книги рекордов Гиннесса</vt:lpstr>
      <vt:lpstr>Основные подходы к рассмотрению сущности войны</vt:lpstr>
      <vt:lpstr>Теория насилия</vt:lpstr>
      <vt:lpstr>Война это:</vt:lpstr>
      <vt:lpstr>Война это:</vt:lpstr>
      <vt:lpstr>Война это:</vt:lpstr>
      <vt:lpstr>Война это:</vt:lpstr>
      <vt:lpstr>Война это:</vt:lpstr>
      <vt:lpstr>Война это:</vt:lpstr>
      <vt:lpstr>Гибридная война</vt:lpstr>
      <vt:lpstr>Война, или В плену насилия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поляриметрии как способ определения чистоты лекарственных средств</dc:title>
  <dc:creator>Учетная запись Майкрософт</dc:creator>
  <cp:lastModifiedBy>Николай</cp:lastModifiedBy>
  <cp:revision>142</cp:revision>
  <dcterms:created xsi:type="dcterms:W3CDTF">2023-03-28T22:44:12Z</dcterms:created>
  <dcterms:modified xsi:type="dcterms:W3CDTF">2024-09-19T09:51:31Z</dcterms:modified>
</cp:coreProperties>
</file>